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19"/>
  </p:notesMasterIdLst>
  <p:sldIdLst>
    <p:sldId id="256" r:id="rId5"/>
    <p:sldId id="298" r:id="rId6"/>
    <p:sldId id="285" r:id="rId7"/>
    <p:sldId id="257" r:id="rId8"/>
    <p:sldId id="258" r:id="rId9"/>
    <p:sldId id="259" r:id="rId10"/>
    <p:sldId id="260" r:id="rId11"/>
    <p:sldId id="266" r:id="rId12"/>
    <p:sldId id="262" r:id="rId13"/>
    <p:sldId id="264" r:id="rId14"/>
    <p:sldId id="282" r:id="rId15"/>
    <p:sldId id="271" r:id="rId16"/>
    <p:sldId id="286" r:id="rId17"/>
    <p:sldId id="278" r:id="rId18"/>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9" autoAdjust="0"/>
    <p:restoredTop sz="94660"/>
  </p:normalViewPr>
  <p:slideViewPr>
    <p:cSldViewPr>
      <p:cViewPr varScale="1">
        <p:scale>
          <a:sx n="99" d="100"/>
          <a:sy n="99" d="100"/>
        </p:scale>
        <p:origin x="142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7C8C829F-7A86-439D-8834-60BEB33F5CFE}" type="datetimeFigureOut">
              <a:rPr lang="en-US" smtClean="0"/>
              <a:pPr/>
              <a:t>9/9/2024</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9FC856CC-2072-4CD9-A3EC-5056545FD1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Check immediately, think so but not</a:t>
            </a:r>
            <a:r>
              <a:rPr lang="en-US" baseline="0" dirty="0"/>
              <a:t> sure.</a:t>
            </a:r>
            <a:endParaRPr lang="en-US" dirty="0"/>
          </a:p>
        </p:txBody>
      </p:sp>
      <p:sp>
        <p:nvSpPr>
          <p:cNvPr id="4" name="Slide Number Placeholder 3"/>
          <p:cNvSpPr>
            <a:spLocks noGrp="1"/>
          </p:cNvSpPr>
          <p:nvPr>
            <p:ph type="sldNum" sz="quarter" idx="10"/>
          </p:nvPr>
        </p:nvSpPr>
        <p:spPr/>
        <p:txBody>
          <a:bodyPr/>
          <a:lstStyle/>
          <a:p>
            <a:fld id="{9FC856CC-2072-4CD9-A3EC-5056545FD1B4}"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26DBAC9E-8E40-46E3-95CF-7D459507ECFB}" type="datetimeFigureOut">
              <a:rPr lang="en-US" smtClean="0"/>
              <a:pPr/>
              <a:t>9/9/2024</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0B35EF4-03EE-4E9C-AD83-B5578CFB0CC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DBAC9E-8E40-46E3-95CF-7D459507ECFB}" type="datetimeFigureOut">
              <a:rPr lang="en-US" smtClean="0"/>
              <a:pPr/>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B35EF4-03EE-4E9C-AD83-B5578CFB0C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DBAC9E-8E40-46E3-95CF-7D459507ECFB}" type="datetimeFigureOut">
              <a:rPr lang="en-US" smtClean="0"/>
              <a:pPr/>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B35EF4-03EE-4E9C-AD83-B5578CFB0C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26DBAC9E-8E40-46E3-95CF-7D459507ECFB}" type="datetimeFigureOut">
              <a:rPr lang="en-US" smtClean="0"/>
              <a:pPr/>
              <a:t>9/9/2024</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70B35EF4-03EE-4E9C-AD83-B5578CFB0C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26DBAC9E-8E40-46E3-95CF-7D459507ECFB}" type="datetimeFigureOut">
              <a:rPr lang="en-US" smtClean="0"/>
              <a:pPr/>
              <a:t>9/9/2024</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70B35EF4-03EE-4E9C-AD83-B5578CFB0CC6}"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26DBAC9E-8E40-46E3-95CF-7D459507ECFB}" type="datetimeFigureOut">
              <a:rPr lang="en-US" smtClean="0"/>
              <a:pPr/>
              <a:t>9/9/2024</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70B35EF4-03EE-4E9C-AD83-B5578CFB0C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26DBAC9E-8E40-46E3-95CF-7D459507ECFB}" type="datetimeFigureOut">
              <a:rPr lang="en-US" smtClean="0"/>
              <a:pPr/>
              <a:t>9/9/2024</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70B35EF4-03EE-4E9C-AD83-B5578CFB0CC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26DBAC9E-8E40-46E3-95CF-7D459507ECFB}" type="datetimeFigureOut">
              <a:rPr lang="en-US" smtClean="0"/>
              <a:pPr/>
              <a:t>9/9/2024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B35EF4-03EE-4E9C-AD83-B5578CFB0C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26DBAC9E-8E40-46E3-95CF-7D459507ECFB}" type="datetimeFigureOut">
              <a:rPr lang="en-US" smtClean="0"/>
              <a:pPr/>
              <a:t>9/9/2024</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70B35EF4-03EE-4E9C-AD83-B5578CFB0C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26DBAC9E-8E40-46E3-95CF-7D459507ECFB}" type="datetimeFigureOut">
              <a:rPr lang="en-US" smtClean="0"/>
              <a:pPr/>
              <a:t>9/9/2024</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70B35EF4-03EE-4E9C-AD83-B5578CFB0CC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26DBAC9E-8E40-46E3-95CF-7D459507ECFB}" type="datetimeFigureOut">
              <a:rPr lang="en-US" smtClean="0"/>
              <a:pPr/>
              <a:t>9/9/2024</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70B35EF4-03EE-4E9C-AD83-B5578CFB0CC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6DBAC9E-8E40-46E3-95CF-7D459507ECFB}" type="datetimeFigureOut">
              <a:rPr lang="en-US" smtClean="0"/>
              <a:pPr/>
              <a:t>9/9/2024</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0B35EF4-03EE-4E9C-AD83-B5578CFB0CC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ourts.ky.gov/Pages/localrules.asp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4852"/>
            <a:ext cx="7391400" cy="1871600"/>
          </a:xfrm>
        </p:spPr>
        <p:txBody>
          <a:bodyPr>
            <a:normAutofit fontScale="90000"/>
          </a:bodyPr>
          <a:lstStyle/>
          <a:p>
            <a:r>
              <a:rPr lang="en-US" dirty="0"/>
              <a:t>Rights and Resources for Survivors of Domestic and Interpersonal Violence</a:t>
            </a:r>
          </a:p>
        </p:txBody>
      </p:sp>
      <p:sp>
        <p:nvSpPr>
          <p:cNvPr id="3" name="Subtitle 2"/>
          <p:cNvSpPr>
            <a:spLocks noGrp="1"/>
          </p:cNvSpPr>
          <p:nvPr>
            <p:ph type="subTitle" idx="1"/>
          </p:nvPr>
        </p:nvSpPr>
        <p:spPr>
          <a:xfrm>
            <a:off x="762000" y="2743200"/>
            <a:ext cx="8062912" cy="1752600"/>
          </a:xfrm>
        </p:spPr>
        <p:txBody>
          <a:bodyPr>
            <a:normAutofit/>
          </a:bodyPr>
          <a:lstStyle/>
          <a:p>
            <a:r>
              <a:rPr lang="en-US" dirty="0"/>
              <a:t>Ellen Johnson</a:t>
            </a:r>
          </a:p>
          <a:p>
            <a:r>
              <a:rPr lang="en-US" dirty="0"/>
              <a:t>Staff Attorney</a:t>
            </a:r>
          </a:p>
        </p:txBody>
      </p:sp>
      <p:pic>
        <p:nvPicPr>
          <p:cNvPr id="4" name="Picture 3" descr="Logo-01.jpg"/>
          <p:cNvPicPr>
            <a:picLocks noChangeAspect="1"/>
          </p:cNvPicPr>
          <p:nvPr/>
        </p:nvPicPr>
        <p:blipFill>
          <a:blip r:embed="rId2" cstate="print"/>
          <a:stretch>
            <a:fillRect/>
          </a:stretch>
        </p:blipFill>
        <p:spPr>
          <a:xfrm>
            <a:off x="533400" y="5257800"/>
            <a:ext cx="3201924" cy="1395349"/>
          </a:xfrm>
          <a:prstGeom prst="roundRect">
            <a:avLst>
              <a:gd name="adj" fmla="val 4167"/>
            </a:avLst>
          </a:prstGeom>
          <a:solidFill>
            <a:srgbClr val="FFFFFF"/>
          </a:solidFill>
          <a:ln w="76200" cap="sq">
            <a:solidFill>
              <a:schemeClr val="bg2"/>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IPO upon Criminal Conviction for Sexual Assault or Stalking</a:t>
            </a:r>
          </a:p>
        </p:txBody>
      </p:sp>
      <p:sp>
        <p:nvSpPr>
          <p:cNvPr id="3" name="Content Placeholder 2"/>
          <p:cNvSpPr>
            <a:spLocks noGrp="1"/>
          </p:cNvSpPr>
          <p:nvPr>
            <p:ph idx="1"/>
          </p:nvPr>
        </p:nvSpPr>
        <p:spPr/>
        <p:txBody>
          <a:bodyPr/>
          <a:lstStyle/>
          <a:p>
            <a:r>
              <a:rPr lang="en-US" dirty="0"/>
              <a:t>Conviction acts as automatic petition</a:t>
            </a:r>
          </a:p>
          <a:p>
            <a:r>
              <a:rPr lang="en-US" dirty="0"/>
              <a:t>Victim can decline</a:t>
            </a:r>
          </a:p>
          <a:p>
            <a:r>
              <a:rPr lang="en-US" dirty="0"/>
              <a:t>Defendant can request hearing</a:t>
            </a:r>
          </a:p>
          <a:p>
            <a:r>
              <a:rPr lang="en-US" dirty="0"/>
              <a:t>Conviction acts as sufficient proof for entry of an IPO</a:t>
            </a:r>
          </a:p>
          <a:p>
            <a:r>
              <a:rPr lang="en-US" dirty="0"/>
              <a:t>Duration of up to 10 years and eligible for renewal in 10 year increments.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713706"/>
          </a:xfrm>
        </p:spPr>
        <p:txBody>
          <a:bodyPr>
            <a:normAutofit/>
          </a:bodyPr>
          <a:lstStyle/>
          <a:p>
            <a:r>
              <a:rPr lang="en-US" dirty="0"/>
              <a:t>Resources for Survivors of Domestic Violence</a:t>
            </a:r>
          </a:p>
        </p:txBody>
      </p:sp>
      <p:sp>
        <p:nvSpPr>
          <p:cNvPr id="3" name="Content Placeholder 2"/>
          <p:cNvSpPr>
            <a:spLocks noGrp="1"/>
          </p:cNvSpPr>
          <p:nvPr>
            <p:ph idx="1"/>
          </p:nvPr>
        </p:nvSpPr>
        <p:spPr>
          <a:xfrm>
            <a:off x="457200" y="2286000"/>
            <a:ext cx="8229600" cy="4168808"/>
          </a:xfrm>
        </p:spPr>
        <p:txBody>
          <a:bodyPr>
            <a:normAutofit/>
          </a:bodyPr>
          <a:lstStyle/>
          <a:p>
            <a:r>
              <a:rPr lang="en-US" dirty="0"/>
              <a:t>Zero V</a:t>
            </a:r>
          </a:p>
          <a:p>
            <a:pPr lvl="1"/>
            <a:r>
              <a:rPr lang="en-US" dirty="0" err="1"/>
              <a:t>ZeroV</a:t>
            </a:r>
            <a:r>
              <a:rPr lang="en-US" dirty="0"/>
              <a:t> has multiple DV shelters across the Commonwealth of Kentucky:</a:t>
            </a:r>
          </a:p>
          <a:p>
            <a:pPr lvl="2"/>
            <a:r>
              <a:rPr lang="en-US" dirty="0"/>
              <a:t>The closest to our area is the Cumberland Valley Domestic Violence Shelter and they can be contact at 606-843-2022 or 800-755-5348.</a:t>
            </a:r>
          </a:p>
          <a:p>
            <a:pPr lvl="2"/>
            <a:r>
              <a:rPr lang="en-US" dirty="0"/>
              <a:t>They provide many services such as safety planning, assistance with housing, counseling and many other services.</a:t>
            </a:r>
          </a:p>
          <a:p>
            <a:endParaRPr lang="en-US" dirty="0"/>
          </a:p>
          <a:p>
            <a:pPr>
              <a:buNone/>
            </a:pPr>
            <a:endParaRPr lang="en-US" dirty="0"/>
          </a:p>
          <a:p>
            <a:pPr lvl="1"/>
            <a:endParaRPr lang="en-US" dirty="0"/>
          </a:p>
          <a:p>
            <a:pPr lvl="1"/>
            <a:endParaRPr lang="en-US" dirty="0"/>
          </a:p>
        </p:txBody>
      </p:sp>
    </p:spTree>
    <p:extLst>
      <p:ext uri="{BB962C8B-B14F-4D97-AF65-F5344CB8AC3E}">
        <p14:creationId xmlns:p14="http://schemas.microsoft.com/office/powerpoint/2010/main" val="3909642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Our Service Area</a:t>
            </a:r>
          </a:p>
        </p:txBody>
      </p:sp>
      <p:pic>
        <p:nvPicPr>
          <p:cNvPr id="4" name="Content Placeholder 3" descr="counties.served.2.jpg"/>
          <p:cNvPicPr>
            <a:picLocks noGrp="1" noChangeAspect="1"/>
          </p:cNvPicPr>
          <p:nvPr>
            <p:ph idx="1"/>
          </p:nvPr>
        </p:nvPicPr>
        <p:blipFill>
          <a:blip r:embed="rId2" cstate="print"/>
          <a:stretch>
            <a:fillRect/>
          </a:stretch>
        </p:blipFill>
        <p:spPr>
          <a:xfrm>
            <a:off x="914400" y="2286000"/>
            <a:ext cx="7620000" cy="40386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4512A-DC30-40EB-81AD-3E041F070E57}"/>
              </a:ext>
            </a:extLst>
          </p:cNvPr>
          <p:cNvSpPr>
            <a:spLocks noGrp="1"/>
          </p:cNvSpPr>
          <p:nvPr>
            <p:ph type="title"/>
          </p:nvPr>
        </p:nvSpPr>
        <p:spPr/>
        <p:txBody>
          <a:bodyPr/>
          <a:lstStyle/>
          <a:p>
            <a:r>
              <a:rPr lang="en-US" dirty="0"/>
              <a:t>Don’t Know if </a:t>
            </a:r>
            <a:r>
              <a:rPr lang="en-US" dirty="0" err="1"/>
              <a:t>AppalReD</a:t>
            </a:r>
            <a:r>
              <a:rPr lang="en-US" dirty="0"/>
              <a:t> can help?</a:t>
            </a:r>
          </a:p>
        </p:txBody>
      </p:sp>
      <p:sp>
        <p:nvSpPr>
          <p:cNvPr id="3" name="Content Placeholder 2">
            <a:extLst>
              <a:ext uri="{FF2B5EF4-FFF2-40B4-BE49-F238E27FC236}">
                <a16:creationId xmlns:a16="http://schemas.microsoft.com/office/drawing/2014/main" id="{67979865-C254-4352-A0F4-D0D1848F98C0}"/>
              </a:ext>
            </a:extLst>
          </p:cNvPr>
          <p:cNvSpPr>
            <a:spLocks noGrp="1"/>
          </p:cNvSpPr>
          <p:nvPr>
            <p:ph idx="1"/>
          </p:nvPr>
        </p:nvSpPr>
        <p:spPr/>
        <p:txBody>
          <a:bodyPr/>
          <a:lstStyle/>
          <a:p>
            <a:r>
              <a:rPr lang="en-US" dirty="0"/>
              <a:t>Give us a call to see!!</a:t>
            </a:r>
          </a:p>
          <a:p>
            <a:pPr lvl="1"/>
            <a:r>
              <a:rPr lang="en-US" dirty="0"/>
              <a:t>Central Intake Hotline</a:t>
            </a:r>
          </a:p>
          <a:p>
            <a:pPr lvl="2"/>
            <a:r>
              <a:rPr lang="en-US" dirty="0"/>
              <a:t>1-866-277-5733</a:t>
            </a:r>
          </a:p>
        </p:txBody>
      </p:sp>
    </p:spTree>
    <p:extLst>
      <p:ext uri="{BB962C8B-B14F-4D97-AF65-F5344CB8AC3E}">
        <p14:creationId xmlns:p14="http://schemas.microsoft.com/office/powerpoint/2010/main" val="4081299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pPr algn="ctr">
              <a:spcBef>
                <a:spcPts val="0"/>
              </a:spcBef>
              <a:buNone/>
            </a:pPr>
            <a:endParaRPr lang="en-US" dirty="0"/>
          </a:p>
          <a:p>
            <a:pPr algn="ctr">
              <a:spcBef>
                <a:spcPts val="0"/>
              </a:spcBef>
              <a:buNone/>
            </a:pPr>
            <a:r>
              <a:rPr lang="en-US" dirty="0" err="1"/>
              <a:t>AppalReD</a:t>
            </a:r>
            <a:r>
              <a:rPr lang="en-US" dirty="0"/>
              <a:t> Legal Aid</a:t>
            </a:r>
          </a:p>
          <a:p>
            <a:pPr algn="ctr">
              <a:spcBef>
                <a:spcPts val="0"/>
              </a:spcBef>
              <a:buNone/>
            </a:pPr>
            <a:r>
              <a:rPr lang="en-US" dirty="0"/>
              <a:t>Central Intake Office</a:t>
            </a:r>
          </a:p>
          <a:p>
            <a:pPr algn="ctr">
              <a:spcBef>
                <a:spcPts val="0"/>
              </a:spcBef>
              <a:buNone/>
            </a:pPr>
            <a:r>
              <a:rPr lang="en-US" dirty="0"/>
              <a:t>1-866-277-5733</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041F6-020C-B4F2-6995-4032EF7F5823}"/>
              </a:ext>
            </a:extLst>
          </p:cNvPr>
          <p:cNvSpPr>
            <a:spLocks noGrp="1"/>
          </p:cNvSpPr>
          <p:nvPr>
            <p:ph type="title"/>
          </p:nvPr>
        </p:nvSpPr>
        <p:spPr/>
        <p:txBody>
          <a:bodyPr/>
          <a:lstStyle/>
          <a:p>
            <a:r>
              <a:rPr lang="en-US" dirty="0"/>
              <a:t>Rights for Survivors in Kentucky</a:t>
            </a:r>
          </a:p>
        </p:txBody>
      </p:sp>
      <p:sp>
        <p:nvSpPr>
          <p:cNvPr id="3" name="Content Placeholder 2">
            <a:extLst>
              <a:ext uri="{FF2B5EF4-FFF2-40B4-BE49-F238E27FC236}">
                <a16:creationId xmlns:a16="http://schemas.microsoft.com/office/drawing/2014/main" id="{0DF72B0A-0489-5CC2-BDEC-B712E11FB5E6}"/>
              </a:ext>
            </a:extLst>
          </p:cNvPr>
          <p:cNvSpPr>
            <a:spLocks noGrp="1"/>
          </p:cNvSpPr>
          <p:nvPr>
            <p:ph idx="1"/>
          </p:nvPr>
        </p:nvSpPr>
        <p:spPr/>
        <p:txBody>
          <a:bodyPr>
            <a:normAutofit fontScale="92500" lnSpcReduction="10000"/>
          </a:bodyPr>
          <a:lstStyle/>
          <a:p>
            <a:pPr lvl="1"/>
            <a:r>
              <a:rPr lang="en-US" dirty="0"/>
              <a:t>Tenant Protections</a:t>
            </a:r>
          </a:p>
          <a:p>
            <a:pPr lvl="2"/>
            <a:r>
              <a:rPr lang="en-US" dirty="0"/>
              <a:t>Can’t be evicted if you have a protective order and are the protected party</a:t>
            </a:r>
          </a:p>
          <a:p>
            <a:pPr lvl="2"/>
            <a:r>
              <a:rPr lang="en-US" dirty="0"/>
              <a:t>Can change locks as long as landlord is informed but it will be at your expense.</a:t>
            </a:r>
          </a:p>
          <a:p>
            <a:pPr lvl="2"/>
            <a:r>
              <a:rPr lang="en-US" dirty="0"/>
              <a:t>Landlord can refuse to provide new key to the other party even if they are on the lease!          </a:t>
            </a:r>
          </a:p>
          <a:p>
            <a:pPr lvl="2"/>
            <a:r>
              <a:rPr lang="en-US" dirty="0"/>
              <a:t>If a Domestic Violence Order or Interpersonal Order are entered, you can break the lease but will be responsible for a pro-rated rent.</a:t>
            </a:r>
          </a:p>
          <a:p>
            <a:pPr lvl="2"/>
            <a:r>
              <a:rPr lang="en-US" dirty="0"/>
              <a:t>You should not be on the hook for other rent or fees, receive a negative reference or have your credit harmed.</a:t>
            </a:r>
          </a:p>
        </p:txBody>
      </p:sp>
    </p:spTree>
    <p:extLst>
      <p:ext uri="{BB962C8B-B14F-4D97-AF65-F5344CB8AC3E}">
        <p14:creationId xmlns:p14="http://schemas.microsoft.com/office/powerpoint/2010/main" val="799104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F083E-269A-4F54-99FF-0B1D2AB6CDC3}"/>
              </a:ext>
            </a:extLst>
          </p:cNvPr>
          <p:cNvSpPr>
            <a:spLocks noGrp="1"/>
          </p:cNvSpPr>
          <p:nvPr>
            <p:ph type="title"/>
          </p:nvPr>
        </p:nvSpPr>
        <p:spPr/>
        <p:txBody>
          <a:bodyPr/>
          <a:lstStyle/>
          <a:p>
            <a:r>
              <a:rPr lang="en-US" dirty="0"/>
              <a:t>Rights for Survivors in Kentucky</a:t>
            </a:r>
          </a:p>
        </p:txBody>
      </p:sp>
      <p:sp>
        <p:nvSpPr>
          <p:cNvPr id="3" name="Content Placeholder 2">
            <a:extLst>
              <a:ext uri="{FF2B5EF4-FFF2-40B4-BE49-F238E27FC236}">
                <a16:creationId xmlns:a16="http://schemas.microsoft.com/office/drawing/2014/main" id="{D01FC15A-72A1-4D98-8260-5968B433328B}"/>
              </a:ext>
            </a:extLst>
          </p:cNvPr>
          <p:cNvSpPr>
            <a:spLocks noGrp="1"/>
          </p:cNvSpPr>
          <p:nvPr>
            <p:ph idx="1"/>
          </p:nvPr>
        </p:nvSpPr>
        <p:spPr/>
        <p:txBody>
          <a:bodyPr>
            <a:normAutofit fontScale="92500" lnSpcReduction="10000"/>
          </a:bodyPr>
          <a:lstStyle/>
          <a:p>
            <a:r>
              <a:rPr lang="en-US" dirty="0"/>
              <a:t>Survivors in Kentucky have many rights in Kentucky:</a:t>
            </a:r>
          </a:p>
          <a:p>
            <a:pPr lvl="1"/>
            <a:r>
              <a:rPr lang="en-US" dirty="0"/>
              <a:t>Protective Orders</a:t>
            </a:r>
          </a:p>
          <a:p>
            <a:pPr lvl="2"/>
            <a:r>
              <a:rPr lang="en-US" dirty="0"/>
              <a:t>Emergency Protective Order</a:t>
            </a:r>
          </a:p>
          <a:p>
            <a:pPr lvl="2"/>
            <a:r>
              <a:rPr lang="en-US" dirty="0"/>
              <a:t>Temporary Interpersonal Protective Orders</a:t>
            </a:r>
          </a:p>
          <a:p>
            <a:pPr lvl="2"/>
            <a:r>
              <a:rPr lang="en-US" dirty="0"/>
              <a:t>In 2022, the Kentucky Legislature modified KRS 403.740,  and the Court can award possession of any shared domestic animal to the petitioner.</a:t>
            </a:r>
          </a:p>
          <a:p>
            <a:pPr lvl="2"/>
            <a:r>
              <a:rPr lang="en-US" dirty="0"/>
              <a:t>The Kentucky Legislature has also passed a new law as of 2024 that requires the Court to appoint a Guardian ad Litem for any child that is a protected party. This allows children to have their own attorney when they are the survivor.</a:t>
            </a:r>
          </a:p>
          <a:p>
            <a:pPr lvl="2"/>
            <a:endParaRPr lang="en-US" dirty="0"/>
          </a:p>
          <a:p>
            <a:pPr marL="537210" lvl="1" indent="0">
              <a:buNone/>
            </a:pPr>
            <a:endParaRPr lang="en-US" dirty="0"/>
          </a:p>
        </p:txBody>
      </p:sp>
    </p:spTree>
    <p:extLst>
      <p:ext uri="{BB962C8B-B14F-4D97-AF65-F5344CB8AC3E}">
        <p14:creationId xmlns:p14="http://schemas.microsoft.com/office/powerpoint/2010/main" val="285314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Protective Order?</a:t>
            </a:r>
          </a:p>
        </p:txBody>
      </p:sp>
      <p:sp>
        <p:nvSpPr>
          <p:cNvPr id="3" name="Content Placeholder 2"/>
          <p:cNvSpPr>
            <a:spLocks noGrp="1"/>
          </p:cNvSpPr>
          <p:nvPr>
            <p:ph idx="1"/>
          </p:nvPr>
        </p:nvSpPr>
        <p:spPr/>
        <p:txBody>
          <a:bodyPr/>
          <a:lstStyle/>
          <a:p>
            <a:r>
              <a:rPr lang="en-US" dirty="0"/>
              <a:t>Two Types:</a:t>
            </a:r>
          </a:p>
          <a:p>
            <a:pPr lvl="1"/>
            <a:r>
              <a:rPr lang="en-US" u="sng" dirty="0">
                <a:solidFill>
                  <a:schemeClr val="accent2"/>
                </a:solidFill>
              </a:rPr>
              <a:t>KRS 403:</a:t>
            </a:r>
          </a:p>
          <a:p>
            <a:pPr lvl="2"/>
            <a:r>
              <a:rPr lang="en-US" dirty="0"/>
              <a:t>Emergency Protective Order (EPO)</a:t>
            </a:r>
          </a:p>
          <a:p>
            <a:pPr lvl="2"/>
            <a:r>
              <a:rPr lang="en-US" dirty="0"/>
              <a:t>Domestic Violence Order (DVO)</a:t>
            </a:r>
            <a:endParaRPr lang="en-US" u="sng" dirty="0">
              <a:solidFill>
                <a:schemeClr val="accent2"/>
              </a:solidFill>
            </a:endParaRPr>
          </a:p>
          <a:p>
            <a:pPr lvl="1"/>
            <a:r>
              <a:rPr lang="en-US" u="sng" dirty="0">
                <a:solidFill>
                  <a:schemeClr val="accent2"/>
                </a:solidFill>
              </a:rPr>
              <a:t>KRS 456:</a:t>
            </a:r>
          </a:p>
          <a:p>
            <a:pPr lvl="2"/>
            <a:r>
              <a:rPr lang="en-US" dirty="0"/>
              <a:t>Temporary Interpersonal Protective Order (TIPO)</a:t>
            </a:r>
          </a:p>
          <a:p>
            <a:pPr lvl="2"/>
            <a:r>
              <a:rPr lang="en-US" dirty="0"/>
              <a:t>Interpersonal Protective Order (IPO)</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Protective Order?</a:t>
            </a:r>
          </a:p>
        </p:txBody>
      </p:sp>
      <p:sp>
        <p:nvSpPr>
          <p:cNvPr id="3" name="Content Placeholder 2"/>
          <p:cNvSpPr>
            <a:spLocks noGrp="1"/>
          </p:cNvSpPr>
          <p:nvPr>
            <p:ph idx="1"/>
          </p:nvPr>
        </p:nvSpPr>
        <p:spPr/>
        <p:txBody>
          <a:bodyPr>
            <a:normAutofit fontScale="77500" lnSpcReduction="20000"/>
          </a:bodyPr>
          <a:lstStyle/>
          <a:p>
            <a:r>
              <a:rPr lang="en-US" dirty="0"/>
              <a:t>EPOs and TIPOs are temporary, ex parte orders.</a:t>
            </a:r>
          </a:p>
          <a:p>
            <a:r>
              <a:rPr lang="en-US" dirty="0"/>
              <a:t>They are in effect immediately and remain so until a hearing is held.</a:t>
            </a:r>
          </a:p>
          <a:p>
            <a:r>
              <a:rPr lang="en-US" dirty="0"/>
              <a:t>A hearing must be held 14 days after the issuance of the temporary order.</a:t>
            </a:r>
          </a:p>
          <a:p>
            <a:r>
              <a:rPr lang="en-US" dirty="0"/>
              <a:t>Respondent must be personally served with the petition and have an opportunity to defend themselves in court.</a:t>
            </a:r>
          </a:p>
          <a:p>
            <a:r>
              <a:rPr lang="en-US" dirty="0"/>
              <a:t>EPO/TIPO must be reset for the court to hear every 14 days until the Respondent is served.</a:t>
            </a:r>
          </a:p>
          <a:p>
            <a:r>
              <a:rPr lang="en-US" dirty="0"/>
              <a:t>The EPO/TIPO may remain in effect for six months if there is no service and may be reissued at the end of those six months.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Who can get an EPO/DVO?</a:t>
            </a:r>
          </a:p>
        </p:txBody>
      </p:sp>
      <p:sp>
        <p:nvSpPr>
          <p:cNvPr id="5" name="Content Placeholder 4"/>
          <p:cNvSpPr>
            <a:spLocks noGrp="1"/>
          </p:cNvSpPr>
          <p:nvPr>
            <p:ph sz="half" idx="1"/>
          </p:nvPr>
        </p:nvSpPr>
        <p:spPr/>
        <p:txBody>
          <a:bodyPr/>
          <a:lstStyle/>
          <a:p>
            <a:r>
              <a:rPr lang="en-US" dirty="0"/>
              <a:t>Family Members</a:t>
            </a:r>
          </a:p>
          <a:p>
            <a:pPr lvl="1"/>
            <a:r>
              <a:rPr lang="en-US" dirty="0"/>
              <a:t>Spouse/Ex</a:t>
            </a:r>
          </a:p>
          <a:p>
            <a:pPr lvl="1"/>
            <a:r>
              <a:rPr lang="en-US" dirty="0"/>
              <a:t>Grandparent/grandchild</a:t>
            </a:r>
          </a:p>
          <a:p>
            <a:pPr lvl="1"/>
            <a:r>
              <a:rPr lang="en-US" dirty="0"/>
              <a:t>Parent/child/step</a:t>
            </a:r>
          </a:p>
          <a:p>
            <a:pPr lvl="1"/>
            <a:r>
              <a:rPr lang="en-US" dirty="0"/>
              <a:t>Any child if Respondent lives in the same household as the child.</a:t>
            </a:r>
          </a:p>
        </p:txBody>
      </p:sp>
      <p:sp>
        <p:nvSpPr>
          <p:cNvPr id="6" name="Content Placeholder 5"/>
          <p:cNvSpPr>
            <a:spLocks noGrp="1"/>
          </p:cNvSpPr>
          <p:nvPr>
            <p:ph sz="half" idx="2"/>
          </p:nvPr>
        </p:nvSpPr>
        <p:spPr/>
        <p:txBody>
          <a:bodyPr/>
          <a:lstStyle/>
          <a:p>
            <a:r>
              <a:rPr lang="en-US" dirty="0"/>
              <a:t>Member of an Unmarried Couple</a:t>
            </a:r>
          </a:p>
          <a:p>
            <a:pPr lvl="1"/>
            <a:r>
              <a:rPr lang="en-US" dirty="0"/>
              <a:t>Live together/have lived together</a:t>
            </a:r>
          </a:p>
          <a:p>
            <a:pPr lvl="1"/>
            <a:r>
              <a:rPr lang="en-US" dirty="0"/>
              <a:t>Have a child in common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can get a TIPO/IPO?</a:t>
            </a:r>
          </a:p>
        </p:txBody>
      </p:sp>
      <p:sp>
        <p:nvSpPr>
          <p:cNvPr id="3" name="Content Placeholder 2"/>
          <p:cNvSpPr>
            <a:spLocks noGrp="1"/>
          </p:cNvSpPr>
          <p:nvPr>
            <p:ph sz="half" idx="1"/>
          </p:nvPr>
        </p:nvSpPr>
        <p:spPr/>
        <p:txBody>
          <a:bodyPr/>
          <a:lstStyle/>
          <a:p>
            <a:r>
              <a:rPr lang="en-US" dirty="0"/>
              <a:t>Dating Relationship</a:t>
            </a:r>
          </a:p>
          <a:p>
            <a:pPr lvl="1"/>
            <a:r>
              <a:rPr lang="en-US" dirty="0"/>
              <a:t>Have or have had romantic or intimate relationship</a:t>
            </a:r>
          </a:p>
          <a:p>
            <a:pPr lvl="1"/>
            <a:r>
              <a:rPr lang="en-US" dirty="0"/>
              <a:t>Does not include casual </a:t>
            </a:r>
            <a:r>
              <a:rPr lang="en-US" dirty="0">
                <a:latin typeface="+mj-lt"/>
              </a:rPr>
              <a:t>acquaintances</a:t>
            </a:r>
            <a:r>
              <a:rPr lang="en-US" dirty="0"/>
              <a:t> or ordinary social or business contacts.</a:t>
            </a:r>
          </a:p>
        </p:txBody>
      </p:sp>
      <p:sp>
        <p:nvSpPr>
          <p:cNvPr id="4" name="Content Placeholder 3"/>
          <p:cNvSpPr>
            <a:spLocks noGrp="1"/>
          </p:cNvSpPr>
          <p:nvPr>
            <p:ph sz="half" idx="2"/>
          </p:nvPr>
        </p:nvSpPr>
        <p:spPr/>
        <p:txBody>
          <a:bodyPr/>
          <a:lstStyle/>
          <a:p>
            <a:r>
              <a:rPr lang="en-US" dirty="0"/>
              <a:t>Victim of Stalking or Sexual Assault</a:t>
            </a:r>
          </a:p>
          <a:p>
            <a:pPr lvl="1"/>
            <a:r>
              <a:rPr lang="en-US" dirty="0"/>
              <a:t>No dating relationship required.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Definitions</a:t>
            </a:r>
          </a:p>
        </p:txBody>
      </p:sp>
      <p:sp>
        <p:nvSpPr>
          <p:cNvPr id="3" name="Content Placeholder 2"/>
          <p:cNvSpPr>
            <a:spLocks noGrp="1"/>
          </p:cNvSpPr>
          <p:nvPr>
            <p:ph idx="1"/>
          </p:nvPr>
        </p:nvSpPr>
        <p:spPr/>
        <p:txBody>
          <a:bodyPr>
            <a:normAutofit fontScale="92500" lnSpcReduction="10000"/>
          </a:bodyPr>
          <a:lstStyle/>
          <a:p>
            <a:r>
              <a:rPr lang="en-US" dirty="0"/>
              <a:t>Domestic Violence and Abuse</a:t>
            </a:r>
          </a:p>
          <a:p>
            <a:pPr lvl="1"/>
            <a:r>
              <a:rPr lang="en-US" dirty="0"/>
              <a:t>Physical injury, serious physical injury, stalking or sexual assault or the infliction of fear of imminent physical injury, serious physical injury or sexual assault happening between family members or members of an unmarried couple.</a:t>
            </a:r>
          </a:p>
          <a:p>
            <a:r>
              <a:rPr lang="en-US" dirty="0"/>
              <a:t>Dating Violence and Abuse</a:t>
            </a:r>
          </a:p>
          <a:p>
            <a:pPr lvl="1"/>
            <a:r>
              <a:rPr lang="en-US" dirty="0"/>
              <a:t>Physical injury, serious physical injury, stalking or sexual assault or the infliction of fear of imminent physical injury, serious physical injury or sexual assault between persons who are or have been in a dating relationship.</a:t>
            </a:r>
          </a:p>
          <a:p>
            <a:pPr lvl="1">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do I get an EPO/TIPO?</a:t>
            </a:r>
          </a:p>
        </p:txBody>
      </p:sp>
      <p:sp>
        <p:nvSpPr>
          <p:cNvPr id="3" name="Content Placeholder 2"/>
          <p:cNvSpPr>
            <a:spLocks noGrp="1"/>
          </p:cNvSpPr>
          <p:nvPr>
            <p:ph idx="1"/>
          </p:nvPr>
        </p:nvSpPr>
        <p:spPr/>
        <p:txBody>
          <a:bodyPr>
            <a:normAutofit fontScale="92500" lnSpcReduction="10000"/>
          </a:bodyPr>
          <a:lstStyle/>
          <a:p>
            <a:r>
              <a:rPr lang="en-US" dirty="0"/>
              <a:t>The county of residence.</a:t>
            </a:r>
          </a:p>
          <a:p>
            <a:r>
              <a:rPr lang="en-US" dirty="0"/>
              <a:t>The county to which you fled to escape abuse and violence.</a:t>
            </a:r>
          </a:p>
          <a:p>
            <a:r>
              <a:rPr lang="en-US" dirty="0"/>
              <a:t>Local protocol in each county gives specific instructions.</a:t>
            </a:r>
          </a:p>
          <a:p>
            <a:pPr lvl="1"/>
            <a:r>
              <a:rPr lang="en-US" dirty="0">
                <a:hlinkClick r:id="rId2"/>
              </a:rPr>
              <a:t>https://courts.ky.gov/Pages/localrules.aspx</a:t>
            </a:r>
            <a:endParaRPr lang="en-US" dirty="0"/>
          </a:p>
          <a:p>
            <a:r>
              <a:rPr lang="en-US" dirty="0"/>
              <a:t>Each county is required to provide 24 hour access to those seeking a protective order.</a:t>
            </a:r>
          </a:p>
          <a:p>
            <a:r>
              <a:rPr lang="en-US" dirty="0"/>
              <a:t>No cost to the Petitioner to file the petition or have the petition served on Respondent.</a:t>
            </a:r>
          </a:p>
          <a:p>
            <a:endParaRPr lang="en-US" dirty="0"/>
          </a:p>
          <a:p>
            <a:pPr>
              <a:buNone/>
            </a:pPr>
            <a:endParaRPr lang="en-US" dirty="0"/>
          </a:p>
          <a:p>
            <a:pPr lvl="1"/>
            <a:endParaRPr lang="en-US" dirty="0"/>
          </a:p>
          <a:p>
            <a:pPr lvl="1"/>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7d1286c-5944-4cbf-80dd-8747ceabb2c0">
      <Terms xmlns="http://schemas.microsoft.com/office/infopath/2007/PartnerControls"/>
    </lcf76f155ced4ddcb4097134ff3c332f>
    <TaxCatchAll xmlns="843fe118-eabb-42af-80e6-f472611b872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B59CF23B0AD254F97EA9226AF589FCA" ma:contentTypeVersion="18" ma:contentTypeDescription="Create a new document." ma:contentTypeScope="" ma:versionID="971cc1c532c767ac65ff947e45e3bd23">
  <xsd:schema xmlns:xsd="http://www.w3.org/2001/XMLSchema" xmlns:xs="http://www.w3.org/2001/XMLSchema" xmlns:p="http://schemas.microsoft.com/office/2006/metadata/properties" xmlns:ns2="d7d1286c-5944-4cbf-80dd-8747ceabb2c0" xmlns:ns3="843fe118-eabb-42af-80e6-f472611b8721" targetNamespace="http://schemas.microsoft.com/office/2006/metadata/properties" ma:root="true" ma:fieldsID="c5dc147007cb3e93ad7b21eb7fe48c04" ns2:_="" ns3:_="">
    <xsd:import namespace="d7d1286c-5944-4cbf-80dd-8747ceabb2c0"/>
    <xsd:import namespace="843fe118-eabb-42af-80e6-f472611b872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d1286c-5944-4cbf-80dd-8747ceabb2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3c2c3f6-e1e3-4361-a031-e5e084a5cb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43fe118-eabb-42af-80e6-f472611b8721"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6f2e1a9-b1f0-4a58-834b-ebececeba9fb}" ma:internalName="TaxCatchAll" ma:showField="CatchAllData" ma:web="843fe118-eabb-42af-80e6-f472611b87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F64D389-5A11-4FBC-AA99-1D068A9E5FFD}">
  <ds:schemaRefs>
    <ds:schemaRef ds:uri="http://schemas.microsoft.com/office/2006/metadata/properties"/>
    <ds:schemaRef ds:uri="http://schemas.microsoft.com/office/infopath/2007/PartnerControls"/>
    <ds:schemaRef ds:uri="c9783c12-7b10-455b-972c-61030dce2ab1"/>
    <ds:schemaRef ds:uri="f9550d2d-d04a-440f-ac5d-a6e748cc7561"/>
  </ds:schemaRefs>
</ds:datastoreItem>
</file>

<file path=customXml/itemProps2.xml><?xml version="1.0" encoding="utf-8"?>
<ds:datastoreItem xmlns:ds="http://schemas.openxmlformats.org/officeDocument/2006/customXml" ds:itemID="{2C315BF0-E609-48F7-B47A-A2C86061A180}">
  <ds:schemaRefs>
    <ds:schemaRef ds:uri="http://schemas.microsoft.com/sharepoint/v3/contenttype/forms"/>
  </ds:schemaRefs>
</ds:datastoreItem>
</file>

<file path=customXml/itemProps3.xml><?xml version="1.0" encoding="utf-8"?>
<ds:datastoreItem xmlns:ds="http://schemas.openxmlformats.org/officeDocument/2006/customXml" ds:itemID="{701EEA0D-6DDC-480A-9D47-18BA72A5DDC0}"/>
</file>

<file path=docProps/app.xml><?xml version="1.0" encoding="utf-8"?>
<Properties xmlns="http://schemas.openxmlformats.org/officeDocument/2006/extended-properties" xmlns:vt="http://schemas.openxmlformats.org/officeDocument/2006/docPropsVTypes">
  <Template>Verve</Template>
  <TotalTime>14896</TotalTime>
  <Words>767</Words>
  <Application>Microsoft Office PowerPoint</Application>
  <PresentationFormat>On-screen Show (4:3)</PresentationFormat>
  <Paragraphs>86</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Century Gothic</vt:lpstr>
      <vt:lpstr>Verdana</vt:lpstr>
      <vt:lpstr>Wingdings 2</vt:lpstr>
      <vt:lpstr>Verve</vt:lpstr>
      <vt:lpstr>Rights and Resources for Survivors of Domestic and Interpersonal Violence</vt:lpstr>
      <vt:lpstr>Rights for Survivors in Kentucky</vt:lpstr>
      <vt:lpstr>Rights for Survivors in Kentucky</vt:lpstr>
      <vt:lpstr>What Is A Protective Order?</vt:lpstr>
      <vt:lpstr>What Is A Protective Order?</vt:lpstr>
      <vt:lpstr>Who can get an EPO/DVO?</vt:lpstr>
      <vt:lpstr>Who can get a TIPO/IPO?</vt:lpstr>
      <vt:lpstr>Definitions</vt:lpstr>
      <vt:lpstr>Where do I get an EPO/TIPO?</vt:lpstr>
      <vt:lpstr>IPO upon Criminal Conviction for Sexual Assault or Stalking</vt:lpstr>
      <vt:lpstr>Resources for Survivors of Domestic Violence</vt:lpstr>
      <vt:lpstr>Our Service Area</vt:lpstr>
      <vt:lpstr>Don’t Know if AppalReD can help?</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Protective Orders and What They Are</dc:title>
  <dc:creator>ellenj</dc:creator>
  <cp:lastModifiedBy>Ellen Johnson</cp:lastModifiedBy>
  <cp:revision>271</cp:revision>
  <dcterms:created xsi:type="dcterms:W3CDTF">2017-10-03T12:38:10Z</dcterms:created>
  <dcterms:modified xsi:type="dcterms:W3CDTF">2024-09-09T12:28:03Z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0x0101000B59CF23B0AD254F97EA9226AF589FCA</vt:lpwstr>
  </property>
  <property fmtid="{D5CDD505-2E9C-101B-9397-08002B2CF9AE}" pid="3" name="Order">
    <vt:r8>876200</vt:r8>
  </property>
  <property fmtid="{D5CDD505-2E9C-101B-9397-08002B2CF9AE}" pid="4" name="MediaServiceImageTags">
    <vt:lpwstr/>
  </property>
</Properties>
</file>