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3"/>
  </p:notesMasterIdLst>
  <p:sldIdLst>
    <p:sldId id="256" r:id="rId5"/>
    <p:sldId id="257" r:id="rId6"/>
    <p:sldId id="258" r:id="rId7"/>
    <p:sldId id="259" r:id="rId8"/>
    <p:sldId id="271" r:id="rId9"/>
    <p:sldId id="272" r:id="rId10"/>
    <p:sldId id="295" r:id="rId11"/>
    <p:sldId id="296" r:id="rId12"/>
    <p:sldId id="293" r:id="rId13"/>
    <p:sldId id="277" r:id="rId14"/>
    <p:sldId id="275" r:id="rId15"/>
    <p:sldId id="297" r:id="rId16"/>
    <p:sldId id="298" r:id="rId17"/>
    <p:sldId id="300" r:id="rId18"/>
    <p:sldId id="274" r:id="rId19"/>
    <p:sldId id="299" r:id="rId20"/>
    <p:sldId id="302" r:id="rId21"/>
    <p:sldId id="263" r:id="rId22"/>
    <p:sldId id="303" r:id="rId23"/>
    <p:sldId id="273" r:id="rId24"/>
    <p:sldId id="264" r:id="rId25"/>
    <p:sldId id="265" r:id="rId26"/>
    <p:sldId id="278" r:id="rId27"/>
    <p:sldId id="267" r:id="rId28"/>
    <p:sldId id="276" r:id="rId29"/>
    <p:sldId id="279" r:id="rId30"/>
    <p:sldId id="280" r:id="rId31"/>
    <p:sldId id="292" r:id="rId32"/>
  </p:sldIdLst>
  <p:sldSz cx="18288000" cy="10287000"/>
  <p:notesSz cx="9144000" cy="6858000"/>
  <p:embeddedFontLst>
    <p:embeddedFont>
      <p:font typeface="Canva Sans" panose="020B0604020202020204" charset="0"/>
      <p:regular r:id="rId34"/>
    </p:embeddedFont>
    <p:embeddedFont>
      <p:font typeface="Canva Sans Bold" panose="020B0604020202020204" charset="0"/>
      <p:regular r:id="rId35"/>
    </p:embeddedFont>
    <p:embeddedFont>
      <p:font typeface="Source Sans Pro" panose="020B050303040302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5360B4-EAFD-4DB9-B6FE-81346FF1AE56}" v="38" dt="2025-04-04T14:11:59.079"/>
    <p1510:client id="{F393E8BB-8614-1B5B-2F75-A3479BC40625}" v="1144" dt="2025-04-04T09:20:14.4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30" autoAdjust="0"/>
  </p:normalViewPr>
  <p:slideViewPr>
    <p:cSldViewPr snapToGrid="0">
      <p:cViewPr varScale="1">
        <p:scale>
          <a:sx n="65" d="100"/>
          <a:sy n="65" d="100"/>
        </p:scale>
        <p:origin x="10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ney Bailey" userId="S::whitneyb@ardfky.org::2ef86e25-32f9-4d06-9dc2-c610d78cff64" providerId="AD" clId="Web-{F393E8BB-8614-1B5B-2F75-A3479BC40625}"/>
    <pc:docChg chg="addSld delSld modSld sldOrd">
      <pc:chgData name="Whitney Bailey" userId="S::whitneyb@ardfky.org::2ef86e25-32f9-4d06-9dc2-c610d78cff64" providerId="AD" clId="Web-{F393E8BB-8614-1B5B-2F75-A3479BC40625}" dt="2025-04-04T09:19:19.262" v="648" actId="20577"/>
      <pc:docMkLst>
        <pc:docMk/>
      </pc:docMkLst>
      <pc:sldChg chg="addSp delSp modSp">
        <pc:chgData name="Whitney Bailey" userId="S::whitneyb@ardfky.org::2ef86e25-32f9-4d06-9dc2-c610d78cff64" providerId="AD" clId="Web-{F393E8BB-8614-1B5B-2F75-A3479BC40625}" dt="2025-04-04T08:45:23.983" v="252" actId="1076"/>
        <pc:sldMkLst>
          <pc:docMk/>
          <pc:sldMk cId="0" sldId="263"/>
        </pc:sldMkLst>
        <pc:spChg chg="add mod">
          <ac:chgData name="Whitney Bailey" userId="S::whitneyb@ardfky.org::2ef86e25-32f9-4d06-9dc2-c610d78cff64" providerId="AD" clId="Web-{F393E8BB-8614-1B5B-2F75-A3479BC40625}" dt="2025-04-04T08:45:23.983" v="252" actId="1076"/>
          <ac:spMkLst>
            <pc:docMk/>
            <pc:sldMk cId="0" sldId="263"/>
            <ac:spMk id="2" creationId="{F231664F-2779-895B-1953-0597F3230D8B}"/>
          </ac:spMkLst>
        </pc:spChg>
        <pc:picChg chg="del">
          <ac:chgData name="Whitney Bailey" userId="S::whitneyb@ardfky.org::2ef86e25-32f9-4d06-9dc2-c610d78cff64" providerId="AD" clId="Web-{F393E8BB-8614-1B5B-2F75-A3479BC40625}" dt="2025-04-04T08:44:31.201" v="210"/>
          <ac:picMkLst>
            <pc:docMk/>
            <pc:sldMk cId="0" sldId="263"/>
            <ac:picMk id="1026" creationId="{B54EAAA0-EC8E-2477-F7BC-1E846AE2F20A}"/>
          </ac:picMkLst>
        </pc:picChg>
      </pc:sldChg>
      <pc:sldChg chg="modSp">
        <pc:chgData name="Whitney Bailey" userId="S::whitneyb@ardfky.org::2ef86e25-32f9-4d06-9dc2-c610d78cff64" providerId="AD" clId="Web-{F393E8BB-8614-1B5B-2F75-A3479BC40625}" dt="2025-04-04T09:19:19.262" v="648" actId="20577"/>
        <pc:sldMkLst>
          <pc:docMk/>
          <pc:sldMk cId="668244504" sldId="273"/>
        </pc:sldMkLst>
        <pc:spChg chg="mod">
          <ac:chgData name="Whitney Bailey" userId="S::whitneyb@ardfky.org::2ef86e25-32f9-4d06-9dc2-c610d78cff64" providerId="AD" clId="Web-{F393E8BB-8614-1B5B-2F75-A3479BC40625}" dt="2025-04-04T09:19:19.262" v="648" actId="20577"/>
          <ac:spMkLst>
            <pc:docMk/>
            <pc:sldMk cId="668244504" sldId="273"/>
            <ac:spMk id="2" creationId="{C3BCE55B-2753-FF7D-1D53-240126C0D120}"/>
          </ac:spMkLst>
        </pc:spChg>
      </pc:sldChg>
      <pc:sldChg chg="modSp">
        <pc:chgData name="Whitney Bailey" userId="S::whitneyb@ardfky.org::2ef86e25-32f9-4d06-9dc2-c610d78cff64" providerId="AD" clId="Web-{F393E8BB-8614-1B5B-2F75-A3479BC40625}" dt="2025-04-04T09:13:07.973" v="533" actId="20577"/>
        <pc:sldMkLst>
          <pc:docMk/>
          <pc:sldMk cId="597999536" sldId="276"/>
        </pc:sldMkLst>
        <pc:spChg chg="mod">
          <ac:chgData name="Whitney Bailey" userId="S::whitneyb@ardfky.org::2ef86e25-32f9-4d06-9dc2-c610d78cff64" providerId="AD" clId="Web-{F393E8BB-8614-1B5B-2F75-A3479BC40625}" dt="2025-04-04T09:13:07.973" v="533" actId="20577"/>
          <ac:spMkLst>
            <pc:docMk/>
            <pc:sldMk cId="597999536" sldId="276"/>
            <ac:spMk id="2" creationId="{842A6F6F-B71B-CEA3-6EB6-1748BD4C5595}"/>
          </ac:spMkLst>
        </pc:spChg>
      </pc:sldChg>
      <pc:sldChg chg="modSp">
        <pc:chgData name="Whitney Bailey" userId="S::whitneyb@ardfky.org::2ef86e25-32f9-4d06-9dc2-c610d78cff64" providerId="AD" clId="Web-{F393E8BB-8614-1B5B-2F75-A3479BC40625}" dt="2025-04-04T09:11:24.627" v="492" actId="20577"/>
        <pc:sldMkLst>
          <pc:docMk/>
          <pc:sldMk cId="2691541070" sldId="278"/>
        </pc:sldMkLst>
        <pc:spChg chg="mod">
          <ac:chgData name="Whitney Bailey" userId="S::whitneyb@ardfky.org::2ef86e25-32f9-4d06-9dc2-c610d78cff64" providerId="AD" clId="Web-{F393E8BB-8614-1B5B-2F75-A3479BC40625}" dt="2025-04-04T09:11:24.627" v="492" actId="20577"/>
          <ac:spMkLst>
            <pc:docMk/>
            <pc:sldMk cId="2691541070" sldId="278"/>
            <ac:spMk id="3" creationId="{03D344AD-C091-1FBC-B60B-26E6EB4DA6E8}"/>
          </ac:spMkLst>
        </pc:spChg>
      </pc:sldChg>
      <pc:sldChg chg="modSp">
        <pc:chgData name="Whitney Bailey" userId="S::whitneyb@ardfky.org::2ef86e25-32f9-4d06-9dc2-c610d78cff64" providerId="AD" clId="Web-{F393E8BB-8614-1B5B-2F75-A3479BC40625}" dt="2025-04-04T09:14:30.459" v="558" actId="20577"/>
        <pc:sldMkLst>
          <pc:docMk/>
          <pc:sldMk cId="3927401942" sldId="279"/>
        </pc:sldMkLst>
        <pc:spChg chg="mod">
          <ac:chgData name="Whitney Bailey" userId="S::whitneyb@ardfky.org::2ef86e25-32f9-4d06-9dc2-c610d78cff64" providerId="AD" clId="Web-{F393E8BB-8614-1B5B-2F75-A3479BC40625}" dt="2025-04-04T09:14:30.459" v="558" actId="20577"/>
          <ac:spMkLst>
            <pc:docMk/>
            <pc:sldMk cId="3927401942" sldId="279"/>
            <ac:spMk id="2" creationId="{8C0A5C93-AFF5-F20E-2441-15C722F31D34}"/>
          </ac:spMkLst>
        </pc:spChg>
      </pc:sldChg>
      <pc:sldChg chg="modSp">
        <pc:chgData name="Whitney Bailey" userId="S::whitneyb@ardfky.org::2ef86e25-32f9-4d06-9dc2-c610d78cff64" providerId="AD" clId="Web-{F393E8BB-8614-1B5B-2F75-A3479BC40625}" dt="2025-04-04T08:36:35.003" v="1"/>
        <pc:sldMkLst>
          <pc:docMk/>
          <pc:sldMk cId="3287286630" sldId="295"/>
        </pc:sldMkLst>
        <pc:graphicFrameChg chg="mod modGraphic">
          <ac:chgData name="Whitney Bailey" userId="S::whitneyb@ardfky.org::2ef86e25-32f9-4d06-9dc2-c610d78cff64" providerId="AD" clId="Web-{F393E8BB-8614-1B5B-2F75-A3479BC40625}" dt="2025-04-04T08:36:35.003" v="1"/>
          <ac:graphicFrameMkLst>
            <pc:docMk/>
            <pc:sldMk cId="3287286630" sldId="295"/>
            <ac:graphicFrameMk id="4" creationId="{6BFE3938-EAF2-246F-7EEF-451DA5169911}"/>
          </ac:graphicFrameMkLst>
        </pc:graphicFrameChg>
      </pc:sldChg>
      <pc:sldChg chg="modNotes">
        <pc:chgData name="Whitney Bailey" userId="S::whitneyb@ardfky.org::2ef86e25-32f9-4d06-9dc2-c610d78cff64" providerId="AD" clId="Web-{F393E8BB-8614-1B5B-2F75-A3479BC40625}" dt="2025-04-04T09:15:58.023" v="565"/>
        <pc:sldMkLst>
          <pc:docMk/>
          <pc:sldMk cId="538243502" sldId="296"/>
        </pc:sldMkLst>
      </pc:sldChg>
      <pc:sldChg chg="modSp">
        <pc:chgData name="Whitney Bailey" userId="S::whitneyb@ardfky.org::2ef86e25-32f9-4d06-9dc2-c610d78cff64" providerId="AD" clId="Web-{F393E8BB-8614-1B5B-2F75-A3479BC40625}" dt="2025-04-04T08:42:25.604" v="158" actId="20577"/>
        <pc:sldMkLst>
          <pc:docMk/>
          <pc:sldMk cId="2732629717" sldId="299"/>
        </pc:sldMkLst>
        <pc:spChg chg="mod">
          <ac:chgData name="Whitney Bailey" userId="S::whitneyb@ardfky.org::2ef86e25-32f9-4d06-9dc2-c610d78cff64" providerId="AD" clId="Web-{F393E8BB-8614-1B5B-2F75-A3479BC40625}" dt="2025-04-04T08:42:25.604" v="158" actId="20577"/>
          <ac:spMkLst>
            <pc:docMk/>
            <pc:sldMk cId="2732629717" sldId="299"/>
            <ac:spMk id="3" creationId="{58BD111E-C5A5-172E-B787-CF6A26E9168D}"/>
          </ac:spMkLst>
        </pc:spChg>
      </pc:sldChg>
      <pc:sldChg chg="modSp">
        <pc:chgData name="Whitney Bailey" userId="S::whitneyb@ardfky.org::2ef86e25-32f9-4d06-9dc2-c610d78cff64" providerId="AD" clId="Web-{F393E8BB-8614-1B5B-2F75-A3479BC40625}" dt="2025-04-04T09:18:03.213" v="631" actId="20577"/>
        <pc:sldMkLst>
          <pc:docMk/>
          <pc:sldMk cId="3142459709" sldId="300"/>
        </pc:sldMkLst>
        <pc:spChg chg="mod">
          <ac:chgData name="Whitney Bailey" userId="S::whitneyb@ardfky.org::2ef86e25-32f9-4d06-9dc2-c610d78cff64" providerId="AD" clId="Web-{F393E8BB-8614-1B5B-2F75-A3479BC40625}" dt="2025-04-04T09:18:03.213" v="631" actId="20577"/>
          <ac:spMkLst>
            <pc:docMk/>
            <pc:sldMk cId="3142459709" sldId="300"/>
            <ac:spMk id="3" creationId="{8F8683B4-D1F8-A652-EEB1-67BFCFB8C9A7}"/>
          </ac:spMkLst>
        </pc:spChg>
      </pc:sldChg>
      <pc:sldChg chg="modSp">
        <pc:chgData name="Whitney Bailey" userId="S::whitneyb@ardfky.org::2ef86e25-32f9-4d06-9dc2-c610d78cff64" providerId="AD" clId="Web-{F393E8BB-8614-1B5B-2F75-A3479BC40625}" dt="2025-04-04T08:44:06.856" v="208" actId="20577"/>
        <pc:sldMkLst>
          <pc:docMk/>
          <pc:sldMk cId="2729426793" sldId="302"/>
        </pc:sldMkLst>
        <pc:spChg chg="mod">
          <ac:chgData name="Whitney Bailey" userId="S::whitneyb@ardfky.org::2ef86e25-32f9-4d06-9dc2-c610d78cff64" providerId="AD" clId="Web-{F393E8BB-8614-1B5B-2F75-A3479BC40625}" dt="2025-04-04T08:44:06.856" v="208" actId="20577"/>
          <ac:spMkLst>
            <pc:docMk/>
            <pc:sldMk cId="2729426793" sldId="302"/>
            <ac:spMk id="3" creationId="{B173E6CF-8DE6-FEF3-4167-2D6F996CE30B}"/>
          </ac:spMkLst>
        </pc:spChg>
      </pc:sldChg>
      <pc:sldChg chg="add replId">
        <pc:chgData name="Whitney Bailey" userId="S::whitneyb@ardfky.org::2ef86e25-32f9-4d06-9dc2-c610d78cff64" providerId="AD" clId="Web-{F393E8BB-8614-1B5B-2F75-A3479BC40625}" dt="2025-04-04T08:44:14.372" v="209"/>
        <pc:sldMkLst>
          <pc:docMk/>
          <pc:sldMk cId="1071454946" sldId="303"/>
        </pc:sldMkLst>
      </pc:sldChg>
      <pc:sldChg chg="addSp modSp new del ord">
        <pc:chgData name="Whitney Bailey" userId="S::whitneyb@ardfky.org::2ef86e25-32f9-4d06-9dc2-c610d78cff64" providerId="AD" clId="Web-{F393E8BB-8614-1B5B-2F75-A3479BC40625}" dt="2025-04-04T09:17:12.634" v="603"/>
        <pc:sldMkLst>
          <pc:docMk/>
          <pc:sldMk cId="2703468046" sldId="304"/>
        </pc:sldMkLst>
        <pc:spChg chg="add mod">
          <ac:chgData name="Whitney Bailey" userId="S::whitneyb@ardfky.org::2ef86e25-32f9-4d06-9dc2-c610d78cff64" providerId="AD" clId="Web-{F393E8BB-8614-1B5B-2F75-A3479BC40625}" dt="2025-04-04T09:16:48.524" v="596" actId="20577"/>
          <ac:spMkLst>
            <pc:docMk/>
            <pc:sldMk cId="2703468046" sldId="304"/>
            <ac:spMk id="2" creationId="{E1038DD8-7D76-B511-8E50-2E0FC1CFB1B6}"/>
          </ac:spMkLst>
        </pc:spChg>
      </pc:sldChg>
    </pc:docChg>
  </pc:docChgLst>
  <pc:docChgLst>
    <pc:chgData name="Whitney Bailey" userId="2ef86e25-32f9-4d06-9dc2-c610d78cff64" providerId="ADAL" clId="{505360B4-EAFD-4DB9-B6FE-81346FF1AE56}"/>
    <pc:docChg chg="undo redo custSel addSld delSld modSld sldOrd modNotesMaster">
      <pc:chgData name="Whitney Bailey" userId="2ef86e25-32f9-4d06-9dc2-c610d78cff64" providerId="ADAL" clId="{505360B4-EAFD-4DB9-B6FE-81346FF1AE56}" dt="2025-04-04T14:12:56.179" v="4182" actId="404"/>
      <pc:docMkLst>
        <pc:docMk/>
      </pc:docMkLst>
      <pc:sldChg chg="addSp modSp mod">
        <pc:chgData name="Whitney Bailey" userId="2ef86e25-32f9-4d06-9dc2-c610d78cff64" providerId="ADAL" clId="{505360B4-EAFD-4DB9-B6FE-81346FF1AE56}" dt="2025-04-02T16:29:05.834" v="674" actId="20577"/>
        <pc:sldMkLst>
          <pc:docMk/>
          <pc:sldMk cId="0" sldId="264"/>
        </pc:sldMkLst>
        <pc:spChg chg="add mod">
          <ac:chgData name="Whitney Bailey" userId="2ef86e25-32f9-4d06-9dc2-c610d78cff64" providerId="ADAL" clId="{505360B4-EAFD-4DB9-B6FE-81346FF1AE56}" dt="2025-04-02T16:27:30.544" v="455" actId="20577"/>
          <ac:spMkLst>
            <pc:docMk/>
            <pc:sldMk cId="0" sldId="264"/>
            <ac:spMk id="5" creationId="{E938571F-E674-1585-B8A3-7660EDDE923C}"/>
          </ac:spMkLst>
        </pc:spChg>
        <pc:spChg chg="add mod">
          <ac:chgData name="Whitney Bailey" userId="2ef86e25-32f9-4d06-9dc2-c610d78cff64" providerId="ADAL" clId="{505360B4-EAFD-4DB9-B6FE-81346FF1AE56}" dt="2025-04-02T16:29:05.834" v="674" actId="20577"/>
          <ac:spMkLst>
            <pc:docMk/>
            <pc:sldMk cId="0" sldId="264"/>
            <ac:spMk id="6" creationId="{A00B8C69-25BE-AFD3-D85D-2C0DA331D0AE}"/>
          </ac:spMkLst>
        </pc:spChg>
      </pc:sldChg>
      <pc:sldChg chg="modNotesTx">
        <pc:chgData name="Whitney Bailey" userId="2ef86e25-32f9-4d06-9dc2-c610d78cff64" providerId="ADAL" clId="{505360B4-EAFD-4DB9-B6FE-81346FF1AE56}" dt="2025-04-02T16:24:25.848" v="282" actId="20577"/>
        <pc:sldMkLst>
          <pc:docMk/>
          <pc:sldMk cId="0" sldId="265"/>
        </pc:sldMkLst>
      </pc:sldChg>
      <pc:sldChg chg="modSp mod modNotesTx">
        <pc:chgData name="Whitney Bailey" userId="2ef86e25-32f9-4d06-9dc2-c610d78cff64" providerId="ADAL" clId="{505360B4-EAFD-4DB9-B6FE-81346FF1AE56}" dt="2025-04-03T20:13:14.590" v="3617" actId="12"/>
        <pc:sldMkLst>
          <pc:docMk/>
          <pc:sldMk cId="3851388156" sldId="271"/>
        </pc:sldMkLst>
        <pc:spChg chg="mod">
          <ac:chgData name="Whitney Bailey" userId="2ef86e25-32f9-4d06-9dc2-c610d78cff64" providerId="ADAL" clId="{505360B4-EAFD-4DB9-B6FE-81346FF1AE56}" dt="2025-04-03T20:13:14.590" v="3617" actId="12"/>
          <ac:spMkLst>
            <pc:docMk/>
            <pc:sldMk cId="3851388156" sldId="271"/>
            <ac:spMk id="2" creationId="{C4A9A999-FEB2-DBFB-F5F7-504334417082}"/>
          </ac:spMkLst>
        </pc:spChg>
      </pc:sldChg>
      <pc:sldChg chg="modSp mod modNotesTx">
        <pc:chgData name="Whitney Bailey" userId="2ef86e25-32f9-4d06-9dc2-c610d78cff64" providerId="ADAL" clId="{505360B4-EAFD-4DB9-B6FE-81346FF1AE56}" dt="2025-04-03T19:55:49.816" v="3394" actId="1076"/>
        <pc:sldMkLst>
          <pc:docMk/>
          <pc:sldMk cId="663568335" sldId="272"/>
        </pc:sldMkLst>
        <pc:spChg chg="mod">
          <ac:chgData name="Whitney Bailey" userId="2ef86e25-32f9-4d06-9dc2-c610d78cff64" providerId="ADAL" clId="{505360B4-EAFD-4DB9-B6FE-81346FF1AE56}" dt="2025-04-03T19:45:39.976" v="3186" actId="1076"/>
          <ac:spMkLst>
            <pc:docMk/>
            <pc:sldMk cId="663568335" sldId="272"/>
            <ac:spMk id="2" creationId="{BF8A320D-5730-C049-D2E3-B3C4F384BA40}"/>
          </ac:spMkLst>
        </pc:spChg>
        <pc:spChg chg="mod">
          <ac:chgData name="Whitney Bailey" userId="2ef86e25-32f9-4d06-9dc2-c610d78cff64" providerId="ADAL" clId="{505360B4-EAFD-4DB9-B6FE-81346FF1AE56}" dt="2025-04-03T19:55:49.816" v="3394" actId="1076"/>
          <ac:spMkLst>
            <pc:docMk/>
            <pc:sldMk cId="663568335" sldId="272"/>
            <ac:spMk id="3" creationId="{34614EB2-C133-F8C0-D7B8-1A4705C8E657}"/>
          </ac:spMkLst>
        </pc:spChg>
      </pc:sldChg>
      <pc:sldChg chg="modSp mod">
        <pc:chgData name="Whitney Bailey" userId="2ef86e25-32f9-4d06-9dc2-c610d78cff64" providerId="ADAL" clId="{505360B4-EAFD-4DB9-B6FE-81346FF1AE56}" dt="2025-04-03T20:53:13.122" v="4169" actId="255"/>
        <pc:sldMkLst>
          <pc:docMk/>
          <pc:sldMk cId="668244504" sldId="273"/>
        </pc:sldMkLst>
        <pc:spChg chg="mod">
          <ac:chgData name="Whitney Bailey" userId="2ef86e25-32f9-4d06-9dc2-c610d78cff64" providerId="ADAL" clId="{505360B4-EAFD-4DB9-B6FE-81346FF1AE56}" dt="2025-04-03T20:53:13.122" v="4169" actId="255"/>
          <ac:spMkLst>
            <pc:docMk/>
            <pc:sldMk cId="668244504" sldId="273"/>
            <ac:spMk id="2" creationId="{C3BCE55B-2753-FF7D-1D53-240126C0D120}"/>
          </ac:spMkLst>
        </pc:spChg>
      </pc:sldChg>
      <pc:sldChg chg="modSp mod ord modNotesTx">
        <pc:chgData name="Whitney Bailey" userId="2ef86e25-32f9-4d06-9dc2-c610d78cff64" providerId="ADAL" clId="{505360B4-EAFD-4DB9-B6FE-81346FF1AE56}" dt="2025-04-03T20:46:53.951" v="4118" actId="21"/>
        <pc:sldMkLst>
          <pc:docMk/>
          <pc:sldMk cId="4269946719" sldId="274"/>
        </pc:sldMkLst>
        <pc:spChg chg="mod">
          <ac:chgData name="Whitney Bailey" userId="2ef86e25-32f9-4d06-9dc2-c610d78cff64" providerId="ADAL" clId="{505360B4-EAFD-4DB9-B6FE-81346FF1AE56}" dt="2025-04-03T20:46:53.951" v="4118" actId="21"/>
          <ac:spMkLst>
            <pc:docMk/>
            <pc:sldMk cId="4269946719" sldId="274"/>
            <ac:spMk id="3" creationId="{175CC4F4-122A-30BB-B0DF-96C198D2D975}"/>
          </ac:spMkLst>
        </pc:spChg>
      </pc:sldChg>
      <pc:sldChg chg="modNotesTx">
        <pc:chgData name="Whitney Bailey" userId="2ef86e25-32f9-4d06-9dc2-c610d78cff64" providerId="ADAL" clId="{505360B4-EAFD-4DB9-B6FE-81346FF1AE56}" dt="2025-04-03T20:03:03.049" v="3464" actId="6549"/>
        <pc:sldMkLst>
          <pc:docMk/>
          <pc:sldMk cId="1460616025" sldId="275"/>
        </pc:sldMkLst>
      </pc:sldChg>
      <pc:sldChg chg="modSp mod modNotesTx">
        <pc:chgData name="Whitney Bailey" userId="2ef86e25-32f9-4d06-9dc2-c610d78cff64" providerId="ADAL" clId="{505360B4-EAFD-4DB9-B6FE-81346FF1AE56}" dt="2025-04-03T15:46:21.069" v="2112" actId="20577"/>
        <pc:sldMkLst>
          <pc:docMk/>
          <pc:sldMk cId="597999536" sldId="276"/>
        </pc:sldMkLst>
        <pc:spChg chg="mod">
          <ac:chgData name="Whitney Bailey" userId="2ef86e25-32f9-4d06-9dc2-c610d78cff64" providerId="ADAL" clId="{505360B4-EAFD-4DB9-B6FE-81346FF1AE56}" dt="2025-04-02T16:45:31.767" v="850" actId="20577"/>
          <ac:spMkLst>
            <pc:docMk/>
            <pc:sldMk cId="597999536" sldId="276"/>
            <ac:spMk id="2" creationId="{842A6F6F-B71B-CEA3-6EB6-1748BD4C5595}"/>
          </ac:spMkLst>
        </pc:spChg>
      </pc:sldChg>
      <pc:sldChg chg="modSp mod modNotesTx">
        <pc:chgData name="Whitney Bailey" userId="2ef86e25-32f9-4d06-9dc2-c610d78cff64" providerId="ADAL" clId="{505360B4-EAFD-4DB9-B6FE-81346FF1AE56}" dt="2025-04-03T20:02:28.522" v="3462" actId="1076"/>
        <pc:sldMkLst>
          <pc:docMk/>
          <pc:sldMk cId="952503872" sldId="277"/>
        </pc:sldMkLst>
        <pc:spChg chg="mod">
          <ac:chgData name="Whitney Bailey" userId="2ef86e25-32f9-4d06-9dc2-c610d78cff64" providerId="ADAL" clId="{505360B4-EAFD-4DB9-B6FE-81346FF1AE56}" dt="2025-04-03T20:02:21.505" v="3460" actId="20577"/>
          <ac:spMkLst>
            <pc:docMk/>
            <pc:sldMk cId="952503872" sldId="277"/>
            <ac:spMk id="2" creationId="{48771E2F-FE82-B316-F3C7-1CAB221E7781}"/>
          </ac:spMkLst>
        </pc:spChg>
        <pc:picChg chg="mod">
          <ac:chgData name="Whitney Bailey" userId="2ef86e25-32f9-4d06-9dc2-c610d78cff64" providerId="ADAL" clId="{505360B4-EAFD-4DB9-B6FE-81346FF1AE56}" dt="2025-04-03T20:02:28.522" v="3462" actId="1076"/>
          <ac:picMkLst>
            <pc:docMk/>
            <pc:sldMk cId="952503872" sldId="277"/>
            <ac:picMk id="8" creationId="{17D87C14-99A8-873E-C031-937169501D29}"/>
          </ac:picMkLst>
        </pc:picChg>
      </pc:sldChg>
      <pc:sldChg chg="modSp mod">
        <pc:chgData name="Whitney Bailey" userId="2ef86e25-32f9-4d06-9dc2-c610d78cff64" providerId="ADAL" clId="{505360B4-EAFD-4DB9-B6FE-81346FF1AE56}" dt="2025-04-02T16:29:58.857" v="686" actId="5793"/>
        <pc:sldMkLst>
          <pc:docMk/>
          <pc:sldMk cId="2691541070" sldId="278"/>
        </pc:sldMkLst>
        <pc:spChg chg="mod">
          <ac:chgData name="Whitney Bailey" userId="2ef86e25-32f9-4d06-9dc2-c610d78cff64" providerId="ADAL" clId="{505360B4-EAFD-4DB9-B6FE-81346FF1AE56}" dt="2025-04-02T16:29:58.857" v="686" actId="5793"/>
          <ac:spMkLst>
            <pc:docMk/>
            <pc:sldMk cId="2691541070" sldId="278"/>
            <ac:spMk id="3" creationId="{03D344AD-C091-1FBC-B60B-26E6EB4DA6E8}"/>
          </ac:spMkLst>
        </pc:spChg>
      </pc:sldChg>
      <pc:sldChg chg="modSp mod">
        <pc:chgData name="Whitney Bailey" userId="2ef86e25-32f9-4d06-9dc2-c610d78cff64" providerId="ADAL" clId="{505360B4-EAFD-4DB9-B6FE-81346FF1AE56}" dt="2025-04-02T20:52:29.300" v="1390" actId="20577"/>
        <pc:sldMkLst>
          <pc:docMk/>
          <pc:sldMk cId="3927401942" sldId="279"/>
        </pc:sldMkLst>
        <pc:spChg chg="mod">
          <ac:chgData name="Whitney Bailey" userId="2ef86e25-32f9-4d06-9dc2-c610d78cff64" providerId="ADAL" clId="{505360B4-EAFD-4DB9-B6FE-81346FF1AE56}" dt="2025-04-02T20:52:29.300" v="1390" actId="20577"/>
          <ac:spMkLst>
            <pc:docMk/>
            <pc:sldMk cId="3927401942" sldId="279"/>
            <ac:spMk id="2" creationId="{8C0A5C93-AFF5-F20E-2441-15C722F31D34}"/>
          </ac:spMkLst>
        </pc:spChg>
      </pc:sldChg>
      <pc:sldChg chg="modSp mod">
        <pc:chgData name="Whitney Bailey" userId="2ef86e25-32f9-4d06-9dc2-c610d78cff64" providerId="ADAL" clId="{505360B4-EAFD-4DB9-B6FE-81346FF1AE56}" dt="2025-04-02T20:52:44.019" v="1391" actId="20577"/>
        <pc:sldMkLst>
          <pc:docMk/>
          <pc:sldMk cId="1383852589" sldId="280"/>
        </pc:sldMkLst>
        <pc:spChg chg="mod">
          <ac:chgData name="Whitney Bailey" userId="2ef86e25-32f9-4d06-9dc2-c610d78cff64" providerId="ADAL" clId="{505360B4-EAFD-4DB9-B6FE-81346FF1AE56}" dt="2025-04-02T20:52:44.019" v="1391" actId="20577"/>
          <ac:spMkLst>
            <pc:docMk/>
            <pc:sldMk cId="1383852589" sldId="280"/>
            <ac:spMk id="2" creationId="{C017E297-A304-898D-D8CA-D51975E6C538}"/>
          </ac:spMkLst>
        </pc:spChg>
      </pc:sldChg>
      <pc:sldChg chg="modSp mod">
        <pc:chgData name="Whitney Bailey" userId="2ef86e25-32f9-4d06-9dc2-c610d78cff64" providerId="ADAL" clId="{505360B4-EAFD-4DB9-B6FE-81346FF1AE56}" dt="2025-04-02T20:53:03.963" v="1393" actId="6549"/>
        <pc:sldMkLst>
          <pc:docMk/>
          <pc:sldMk cId="1524873842" sldId="292"/>
        </pc:sldMkLst>
        <pc:spChg chg="mod">
          <ac:chgData name="Whitney Bailey" userId="2ef86e25-32f9-4d06-9dc2-c610d78cff64" providerId="ADAL" clId="{505360B4-EAFD-4DB9-B6FE-81346FF1AE56}" dt="2025-04-02T20:53:03.963" v="1393" actId="6549"/>
          <ac:spMkLst>
            <pc:docMk/>
            <pc:sldMk cId="1524873842" sldId="292"/>
            <ac:spMk id="2" creationId="{915CDBB6-5A13-D1D7-F707-C15D3E27E568}"/>
          </ac:spMkLst>
        </pc:spChg>
      </pc:sldChg>
      <pc:sldChg chg="addSp delSp modSp add mod modNotesTx">
        <pc:chgData name="Whitney Bailey" userId="2ef86e25-32f9-4d06-9dc2-c610d78cff64" providerId="ADAL" clId="{505360B4-EAFD-4DB9-B6FE-81346FF1AE56}" dt="2025-04-04T14:12:56.179" v="4182" actId="404"/>
        <pc:sldMkLst>
          <pc:docMk/>
          <pc:sldMk cId="4062563714" sldId="293"/>
        </pc:sldMkLst>
        <pc:spChg chg="del mod">
          <ac:chgData name="Whitney Bailey" userId="2ef86e25-32f9-4d06-9dc2-c610d78cff64" providerId="ADAL" clId="{505360B4-EAFD-4DB9-B6FE-81346FF1AE56}" dt="2025-04-03T19:50:04.291" v="3251" actId="478"/>
          <ac:spMkLst>
            <pc:docMk/>
            <pc:sldMk cId="4062563714" sldId="293"/>
            <ac:spMk id="2" creationId="{AAFFBC4D-4D19-FFD2-66B8-370C7DEB8BE5}"/>
          </ac:spMkLst>
        </pc:spChg>
        <pc:spChg chg="mod">
          <ac:chgData name="Whitney Bailey" userId="2ef86e25-32f9-4d06-9dc2-c610d78cff64" providerId="ADAL" clId="{505360B4-EAFD-4DB9-B6FE-81346FF1AE56}" dt="2025-04-03T19:56:58.574" v="3406" actId="113"/>
          <ac:spMkLst>
            <pc:docMk/>
            <pc:sldMk cId="4062563714" sldId="293"/>
            <ac:spMk id="3" creationId="{66945D80-BA1A-65C2-040C-202EBB8F4599}"/>
          </ac:spMkLst>
        </pc:spChg>
        <pc:spChg chg="add mod">
          <ac:chgData name="Whitney Bailey" userId="2ef86e25-32f9-4d06-9dc2-c610d78cff64" providerId="ADAL" clId="{505360B4-EAFD-4DB9-B6FE-81346FF1AE56}" dt="2025-04-03T19:50:08.788" v="3252" actId="1076"/>
          <ac:spMkLst>
            <pc:docMk/>
            <pc:sldMk cId="4062563714" sldId="293"/>
            <ac:spMk id="4" creationId="{24AFC87B-D127-192B-232A-5BDB9D5DBF1A}"/>
          </ac:spMkLst>
        </pc:spChg>
      </pc:sldChg>
      <pc:sldChg chg="new del">
        <pc:chgData name="Whitney Bailey" userId="2ef86e25-32f9-4d06-9dc2-c610d78cff64" providerId="ADAL" clId="{505360B4-EAFD-4DB9-B6FE-81346FF1AE56}" dt="2025-04-03T18:38:10.039" v="2304" actId="47"/>
        <pc:sldMkLst>
          <pc:docMk/>
          <pc:sldMk cId="1417993988" sldId="294"/>
        </pc:sldMkLst>
      </pc:sldChg>
      <pc:sldChg chg="addSp delSp modSp add mod ord modNotesTx">
        <pc:chgData name="Whitney Bailey" userId="2ef86e25-32f9-4d06-9dc2-c610d78cff64" providerId="ADAL" clId="{505360B4-EAFD-4DB9-B6FE-81346FF1AE56}" dt="2025-04-03T19:56:04.674" v="3395" actId="20577"/>
        <pc:sldMkLst>
          <pc:docMk/>
          <pc:sldMk cId="3287286630" sldId="295"/>
        </pc:sldMkLst>
        <pc:spChg chg="mod">
          <ac:chgData name="Whitney Bailey" userId="2ef86e25-32f9-4d06-9dc2-c610d78cff64" providerId="ADAL" clId="{505360B4-EAFD-4DB9-B6FE-81346FF1AE56}" dt="2025-04-03T19:56:04.674" v="3395" actId="20577"/>
          <ac:spMkLst>
            <pc:docMk/>
            <pc:sldMk cId="3287286630" sldId="295"/>
            <ac:spMk id="2" creationId="{666CBCC7-8EB9-018B-9257-B20439124748}"/>
          </ac:spMkLst>
        </pc:spChg>
        <pc:spChg chg="mod">
          <ac:chgData name="Whitney Bailey" userId="2ef86e25-32f9-4d06-9dc2-c610d78cff64" providerId="ADAL" clId="{505360B4-EAFD-4DB9-B6FE-81346FF1AE56}" dt="2025-04-03T19:20:08.595" v="2907" actId="6549"/>
          <ac:spMkLst>
            <pc:docMk/>
            <pc:sldMk cId="3287286630" sldId="295"/>
            <ac:spMk id="3" creationId="{1D4152A0-E7A1-B32B-C940-BB13C838BCEB}"/>
          </ac:spMkLst>
        </pc:spChg>
        <pc:spChg chg="add del mod">
          <ac:chgData name="Whitney Bailey" userId="2ef86e25-32f9-4d06-9dc2-c610d78cff64" providerId="ADAL" clId="{505360B4-EAFD-4DB9-B6FE-81346FF1AE56}" dt="2025-04-03T19:25:53.025" v="3002" actId="478"/>
          <ac:spMkLst>
            <pc:docMk/>
            <pc:sldMk cId="3287286630" sldId="295"/>
            <ac:spMk id="6" creationId="{EE1FE6C0-84AD-D197-79E4-AD41C06428B9}"/>
          </ac:spMkLst>
        </pc:spChg>
        <pc:graphicFrameChg chg="add mod modGraphic">
          <ac:chgData name="Whitney Bailey" userId="2ef86e25-32f9-4d06-9dc2-c610d78cff64" providerId="ADAL" clId="{505360B4-EAFD-4DB9-B6FE-81346FF1AE56}" dt="2025-04-03T19:52:02.857" v="3342" actId="404"/>
          <ac:graphicFrameMkLst>
            <pc:docMk/>
            <pc:sldMk cId="3287286630" sldId="295"/>
            <ac:graphicFrameMk id="4" creationId="{6BFE3938-EAF2-246F-7EEF-451DA5169911}"/>
          </ac:graphicFrameMkLst>
        </pc:graphicFrameChg>
      </pc:sldChg>
      <pc:sldChg chg="modSp add mod modNotesTx">
        <pc:chgData name="Whitney Bailey" userId="2ef86e25-32f9-4d06-9dc2-c610d78cff64" providerId="ADAL" clId="{505360B4-EAFD-4DB9-B6FE-81346FF1AE56}" dt="2025-04-03T19:49:26.121" v="3248" actId="20577"/>
        <pc:sldMkLst>
          <pc:docMk/>
          <pc:sldMk cId="538243502" sldId="296"/>
        </pc:sldMkLst>
        <pc:spChg chg="mod">
          <ac:chgData name="Whitney Bailey" userId="2ef86e25-32f9-4d06-9dc2-c610d78cff64" providerId="ADAL" clId="{505360B4-EAFD-4DB9-B6FE-81346FF1AE56}" dt="2025-04-03T19:49:05.544" v="3245" actId="1076"/>
          <ac:spMkLst>
            <pc:docMk/>
            <pc:sldMk cId="538243502" sldId="296"/>
            <ac:spMk id="2" creationId="{5A8B0D0F-60FB-733E-CD9D-A6E4E935BECC}"/>
          </ac:spMkLst>
        </pc:spChg>
        <pc:spChg chg="mod">
          <ac:chgData name="Whitney Bailey" userId="2ef86e25-32f9-4d06-9dc2-c610d78cff64" providerId="ADAL" clId="{505360B4-EAFD-4DB9-B6FE-81346FF1AE56}" dt="2025-04-03T19:49:26.121" v="3248" actId="20577"/>
          <ac:spMkLst>
            <pc:docMk/>
            <pc:sldMk cId="538243502" sldId="296"/>
            <ac:spMk id="3" creationId="{A9025A97-8CF5-72D0-C27E-75B451A72D8A}"/>
          </ac:spMkLst>
        </pc:spChg>
      </pc:sldChg>
      <pc:sldChg chg="modSp add del mod ord">
        <pc:chgData name="Whitney Bailey" userId="2ef86e25-32f9-4d06-9dc2-c610d78cff64" providerId="ADAL" clId="{505360B4-EAFD-4DB9-B6FE-81346FF1AE56}" dt="2025-04-03T19:14:15.008" v="2745" actId="47"/>
        <pc:sldMkLst>
          <pc:docMk/>
          <pc:sldMk cId="55473699" sldId="297"/>
        </pc:sldMkLst>
        <pc:spChg chg="mod">
          <ac:chgData name="Whitney Bailey" userId="2ef86e25-32f9-4d06-9dc2-c610d78cff64" providerId="ADAL" clId="{505360B4-EAFD-4DB9-B6FE-81346FF1AE56}" dt="2025-04-03T19:00:24.178" v="2597" actId="20577"/>
          <ac:spMkLst>
            <pc:docMk/>
            <pc:sldMk cId="55473699" sldId="297"/>
            <ac:spMk id="3" creationId="{2D0F690F-309B-9E7C-3A71-417AE72A4412}"/>
          </ac:spMkLst>
        </pc:spChg>
      </pc:sldChg>
      <pc:sldChg chg="addSp modSp add mod modNotesTx">
        <pc:chgData name="Whitney Bailey" userId="2ef86e25-32f9-4d06-9dc2-c610d78cff64" providerId="ADAL" clId="{505360B4-EAFD-4DB9-B6FE-81346FF1AE56}" dt="2025-04-03T20:05:42.220" v="3495" actId="20577"/>
        <pc:sldMkLst>
          <pc:docMk/>
          <pc:sldMk cId="1819479227" sldId="297"/>
        </pc:sldMkLst>
        <pc:picChg chg="mod">
          <ac:chgData name="Whitney Bailey" userId="2ef86e25-32f9-4d06-9dc2-c610d78cff64" providerId="ADAL" clId="{505360B4-EAFD-4DB9-B6FE-81346FF1AE56}" dt="2025-04-03T20:04:52.207" v="3487" actId="1076"/>
          <ac:picMkLst>
            <pc:docMk/>
            <pc:sldMk cId="1819479227" sldId="297"/>
            <ac:picMk id="2" creationId="{5E4CD17E-7064-2F07-549C-C4BF2D4B3946}"/>
          </ac:picMkLst>
        </pc:picChg>
        <pc:picChg chg="add mod">
          <ac:chgData name="Whitney Bailey" userId="2ef86e25-32f9-4d06-9dc2-c610d78cff64" providerId="ADAL" clId="{505360B4-EAFD-4DB9-B6FE-81346FF1AE56}" dt="2025-04-03T20:03:23.113" v="3470"/>
          <ac:picMkLst>
            <pc:docMk/>
            <pc:sldMk cId="1819479227" sldId="297"/>
            <ac:picMk id="3" creationId="{CEDAEA31-4B77-F58E-6247-AC0FD6CED82B}"/>
          </ac:picMkLst>
        </pc:picChg>
      </pc:sldChg>
      <pc:sldChg chg="modSp add mod">
        <pc:chgData name="Whitney Bailey" userId="2ef86e25-32f9-4d06-9dc2-c610d78cff64" providerId="ADAL" clId="{505360B4-EAFD-4DB9-B6FE-81346FF1AE56}" dt="2025-04-03T20:05:16.463" v="3494" actId="1076"/>
        <pc:sldMkLst>
          <pc:docMk/>
          <pc:sldMk cId="483535178" sldId="298"/>
        </pc:sldMkLst>
        <pc:picChg chg="mod">
          <ac:chgData name="Whitney Bailey" userId="2ef86e25-32f9-4d06-9dc2-c610d78cff64" providerId="ADAL" clId="{505360B4-EAFD-4DB9-B6FE-81346FF1AE56}" dt="2025-04-03T20:05:16.463" v="3494" actId="1076"/>
          <ac:picMkLst>
            <pc:docMk/>
            <pc:sldMk cId="483535178" sldId="298"/>
            <ac:picMk id="2" creationId="{3E9F65F6-CBE7-0EF2-AD34-93F40F5A4446}"/>
          </ac:picMkLst>
        </pc:picChg>
      </pc:sldChg>
      <pc:sldChg chg="addSp delSp modSp add mod ord">
        <pc:chgData name="Whitney Bailey" userId="2ef86e25-32f9-4d06-9dc2-c610d78cff64" providerId="ADAL" clId="{505360B4-EAFD-4DB9-B6FE-81346FF1AE56}" dt="2025-04-03T20:50:52.844" v="4152" actId="20577"/>
        <pc:sldMkLst>
          <pc:docMk/>
          <pc:sldMk cId="2732629717" sldId="299"/>
        </pc:sldMkLst>
        <pc:spChg chg="mod">
          <ac:chgData name="Whitney Bailey" userId="2ef86e25-32f9-4d06-9dc2-c610d78cff64" providerId="ADAL" clId="{505360B4-EAFD-4DB9-B6FE-81346FF1AE56}" dt="2025-04-03T20:50:52.844" v="4152" actId="20577"/>
          <ac:spMkLst>
            <pc:docMk/>
            <pc:sldMk cId="2732629717" sldId="299"/>
            <ac:spMk id="3" creationId="{58BD111E-C5A5-172E-B787-CF6A26E9168D}"/>
          </ac:spMkLst>
        </pc:spChg>
        <pc:spChg chg="add del">
          <ac:chgData name="Whitney Bailey" userId="2ef86e25-32f9-4d06-9dc2-c610d78cff64" providerId="ADAL" clId="{505360B4-EAFD-4DB9-B6FE-81346FF1AE56}" dt="2025-04-03T20:49:46.038" v="4137" actId="22"/>
          <ac:spMkLst>
            <pc:docMk/>
            <pc:sldMk cId="2732629717" sldId="299"/>
            <ac:spMk id="4" creationId="{E9DEA15F-DCE6-ACF2-E93E-A096CB31C175}"/>
          </ac:spMkLst>
        </pc:spChg>
      </pc:sldChg>
      <pc:sldChg chg="addSp delSp modSp add mod setBg modClrScheme chgLayout">
        <pc:chgData name="Whitney Bailey" userId="2ef86e25-32f9-4d06-9dc2-c610d78cff64" providerId="ADAL" clId="{505360B4-EAFD-4DB9-B6FE-81346FF1AE56}" dt="2025-04-03T20:35:35.284" v="3881" actId="5793"/>
        <pc:sldMkLst>
          <pc:docMk/>
          <pc:sldMk cId="3142459709" sldId="300"/>
        </pc:sldMkLst>
        <pc:spChg chg="mod ord">
          <ac:chgData name="Whitney Bailey" userId="2ef86e25-32f9-4d06-9dc2-c610d78cff64" providerId="ADAL" clId="{505360B4-EAFD-4DB9-B6FE-81346FF1AE56}" dt="2025-04-03T20:35:35.284" v="3881" actId="5793"/>
          <ac:spMkLst>
            <pc:docMk/>
            <pc:sldMk cId="3142459709" sldId="300"/>
            <ac:spMk id="3" creationId="{8F8683B4-D1F8-A652-EEB1-67BFCFB8C9A7}"/>
          </ac:spMkLst>
        </pc:spChg>
        <pc:spChg chg="add del mod ord">
          <ac:chgData name="Whitney Bailey" userId="2ef86e25-32f9-4d06-9dc2-c610d78cff64" providerId="ADAL" clId="{505360B4-EAFD-4DB9-B6FE-81346FF1AE56}" dt="2025-04-03T20:17:53.824" v="3796" actId="700"/>
          <ac:spMkLst>
            <pc:docMk/>
            <pc:sldMk cId="3142459709" sldId="300"/>
            <ac:spMk id="5" creationId="{5DF46892-6EEA-2B92-7201-D401DD0467A6}"/>
          </ac:spMkLst>
        </pc:spChg>
        <pc:spChg chg="add del mod ord">
          <ac:chgData name="Whitney Bailey" userId="2ef86e25-32f9-4d06-9dc2-c610d78cff64" providerId="ADAL" clId="{505360B4-EAFD-4DB9-B6FE-81346FF1AE56}" dt="2025-04-03T20:17:53.824" v="3796" actId="700"/>
          <ac:spMkLst>
            <pc:docMk/>
            <pc:sldMk cId="3142459709" sldId="300"/>
            <ac:spMk id="6" creationId="{6B89D4B9-9424-0C45-2BDF-46307FD8C904}"/>
          </ac:spMkLst>
        </pc:spChg>
        <pc:spChg chg="add del mod ord">
          <ac:chgData name="Whitney Bailey" userId="2ef86e25-32f9-4d06-9dc2-c610d78cff64" providerId="ADAL" clId="{505360B4-EAFD-4DB9-B6FE-81346FF1AE56}" dt="2025-04-03T20:17:53.824" v="3796" actId="700"/>
          <ac:spMkLst>
            <pc:docMk/>
            <pc:sldMk cId="3142459709" sldId="300"/>
            <ac:spMk id="7" creationId="{62E441D3-599A-E511-FD28-8363FDFD9DBD}"/>
          </ac:spMkLst>
        </pc:spChg>
        <pc:spChg chg="add del">
          <ac:chgData name="Whitney Bailey" userId="2ef86e25-32f9-4d06-9dc2-c610d78cff64" providerId="ADAL" clId="{505360B4-EAFD-4DB9-B6FE-81346FF1AE56}" dt="2025-04-03T20:18:22.897" v="3799" actId="26606"/>
          <ac:spMkLst>
            <pc:docMk/>
            <pc:sldMk cId="3142459709" sldId="300"/>
            <ac:spMk id="8" creationId="{0E3596DD-156A-473E-9BB3-C6A29F7574E9}"/>
          </ac:spMkLst>
        </pc:spChg>
        <pc:spChg chg="add del">
          <ac:chgData name="Whitney Bailey" userId="2ef86e25-32f9-4d06-9dc2-c610d78cff64" providerId="ADAL" clId="{505360B4-EAFD-4DB9-B6FE-81346FF1AE56}" dt="2025-04-03T20:17:30.187" v="3793" actId="26606"/>
          <ac:spMkLst>
            <pc:docMk/>
            <pc:sldMk cId="3142459709" sldId="300"/>
            <ac:spMk id="9" creationId="{2EB492CD-616E-47F8-933B-5E2D952A0593}"/>
          </ac:spMkLst>
        </pc:spChg>
        <pc:spChg chg="add del">
          <ac:chgData name="Whitney Bailey" userId="2ef86e25-32f9-4d06-9dc2-c610d78cff64" providerId="ADAL" clId="{505360B4-EAFD-4DB9-B6FE-81346FF1AE56}" dt="2025-04-03T20:18:22.897" v="3799" actId="26606"/>
          <ac:spMkLst>
            <pc:docMk/>
            <pc:sldMk cId="3142459709" sldId="300"/>
            <ac:spMk id="10" creationId="{2C46C4D6-C474-4E92-B52E-944C1118F7B6}"/>
          </ac:spMkLst>
        </pc:spChg>
        <pc:spChg chg="add del">
          <ac:chgData name="Whitney Bailey" userId="2ef86e25-32f9-4d06-9dc2-c610d78cff64" providerId="ADAL" clId="{505360B4-EAFD-4DB9-B6FE-81346FF1AE56}" dt="2025-04-03T20:17:30.187" v="3793" actId="26606"/>
          <ac:spMkLst>
            <pc:docMk/>
            <pc:sldMk cId="3142459709" sldId="300"/>
            <ac:spMk id="11" creationId="{59383CF9-23B5-4335-9B21-1791C4CF1C75}"/>
          </ac:spMkLst>
        </pc:spChg>
        <pc:spChg chg="add mod">
          <ac:chgData name="Whitney Bailey" userId="2ef86e25-32f9-4d06-9dc2-c610d78cff64" providerId="ADAL" clId="{505360B4-EAFD-4DB9-B6FE-81346FF1AE56}" dt="2025-04-03T20:20:06.365" v="3807" actId="1076"/>
          <ac:spMkLst>
            <pc:docMk/>
            <pc:sldMk cId="3142459709" sldId="300"/>
            <ac:spMk id="12" creationId="{74643728-FA4F-F78B-5CBF-911581C826D9}"/>
          </ac:spMkLst>
        </pc:spChg>
        <pc:spChg chg="add del">
          <ac:chgData name="Whitney Bailey" userId="2ef86e25-32f9-4d06-9dc2-c610d78cff64" providerId="ADAL" clId="{505360B4-EAFD-4DB9-B6FE-81346FF1AE56}" dt="2025-04-03T20:17:30.187" v="3793" actId="26606"/>
          <ac:spMkLst>
            <pc:docMk/>
            <pc:sldMk cId="3142459709" sldId="300"/>
            <ac:spMk id="13" creationId="{0007FE00-9498-4706-B255-6437B0252C02}"/>
          </ac:spMkLst>
        </pc:spChg>
        <pc:picChg chg="add mod">
          <ac:chgData name="Whitney Bailey" userId="2ef86e25-32f9-4d06-9dc2-c610d78cff64" providerId="ADAL" clId="{505360B4-EAFD-4DB9-B6FE-81346FF1AE56}" dt="2025-04-03T20:18:22.897" v="3799" actId="26606"/>
          <ac:picMkLst>
            <pc:docMk/>
            <pc:sldMk cId="3142459709" sldId="300"/>
            <ac:picMk id="4" creationId="{DD562358-913D-5989-B7B4-5019A35CB5E2}"/>
          </ac:picMkLst>
        </pc:picChg>
      </pc:sldChg>
      <pc:sldChg chg="new add del">
        <pc:chgData name="Whitney Bailey" userId="2ef86e25-32f9-4d06-9dc2-c610d78cff64" providerId="ADAL" clId="{505360B4-EAFD-4DB9-B6FE-81346FF1AE56}" dt="2025-04-03T20:49:52.055" v="4140" actId="47"/>
        <pc:sldMkLst>
          <pc:docMk/>
          <pc:sldMk cId="1070988038" sldId="301"/>
        </pc:sldMkLst>
      </pc:sldChg>
      <pc:sldChg chg="modSp add mod modNotesTx">
        <pc:chgData name="Whitney Bailey" userId="2ef86e25-32f9-4d06-9dc2-c610d78cff64" providerId="ADAL" clId="{505360B4-EAFD-4DB9-B6FE-81346FF1AE56}" dt="2025-04-03T20:52:15.749" v="4165" actId="20577"/>
        <pc:sldMkLst>
          <pc:docMk/>
          <pc:sldMk cId="2729426793" sldId="302"/>
        </pc:sldMkLst>
        <pc:spChg chg="mod">
          <ac:chgData name="Whitney Bailey" userId="2ef86e25-32f9-4d06-9dc2-c610d78cff64" providerId="ADAL" clId="{505360B4-EAFD-4DB9-B6FE-81346FF1AE56}" dt="2025-04-03T20:51:36.128" v="4164" actId="20577"/>
          <ac:spMkLst>
            <pc:docMk/>
            <pc:sldMk cId="2729426793" sldId="302"/>
            <ac:spMk id="3" creationId="{B173E6CF-8DE6-FEF3-4167-2D6F996CE3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99C1BBD-2661-4ABC-9364-17ACE9E838C5}" type="datetimeFigureOut">
              <a:t>4/4/2025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7AE955B-0D92-4B49-AA42-63E533278F6B}" type="slidenum">
              <a:t>‹#›</a:t>
            </a:fld>
            <a:endParaRPr lang="en-US"/>
          </a:p>
        </p:txBody>
      </p:sp>
    </p:spTree>
    <p:extLst>
      <p:ext uri="{BB962C8B-B14F-4D97-AF65-F5344CB8AC3E}">
        <p14:creationId xmlns:p14="http://schemas.microsoft.com/office/powerpoint/2010/main" val="2464057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E955B-0D92-4B49-AA42-63E533278F6B}" type="slidenum">
              <a:rPr lang="en-US" smtClean="0"/>
              <a:t>1</a:t>
            </a:fld>
            <a:endParaRPr lang="en-US"/>
          </a:p>
        </p:txBody>
      </p:sp>
    </p:spTree>
    <p:extLst>
      <p:ext uri="{BB962C8B-B14F-4D97-AF65-F5344CB8AC3E}">
        <p14:creationId xmlns:p14="http://schemas.microsoft.com/office/powerpoint/2010/main" val="4278042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500"/>
              </a:spcAft>
            </a:pPr>
            <a:r>
              <a:rPr lang="en-US" b="0" i="0" dirty="0">
                <a:solidFill>
                  <a:srgbClr val="1B1B1B"/>
                </a:solidFill>
                <a:effectLst/>
                <a:latin typeface="Source Sans Pro" panose="020B0503030403020204" pitchFamily="34" charset="0"/>
              </a:rPr>
              <a:t>FEMA’s Public Assistance Program provides supplemental grants to state, tribal, territorial, and local governments, and certain types of private non-profits so communities can quickly respond to and recover from major disasters or emergencies. </a:t>
            </a:r>
          </a:p>
        </p:txBody>
      </p:sp>
      <p:sp>
        <p:nvSpPr>
          <p:cNvPr id="4" name="Slide Number Placeholder 3"/>
          <p:cNvSpPr>
            <a:spLocks noGrp="1"/>
          </p:cNvSpPr>
          <p:nvPr>
            <p:ph type="sldNum" sz="quarter" idx="5"/>
          </p:nvPr>
        </p:nvSpPr>
        <p:spPr/>
        <p:txBody>
          <a:bodyPr/>
          <a:lstStyle/>
          <a:p>
            <a:fld id="{E7AE955B-0D92-4B49-AA42-63E533278F6B}" type="slidenum">
              <a:rPr lang="en-US" smtClean="0"/>
              <a:t>10</a:t>
            </a:fld>
            <a:endParaRPr lang="en-US"/>
          </a:p>
        </p:txBody>
      </p:sp>
    </p:spTree>
    <p:extLst>
      <p:ext uri="{BB962C8B-B14F-4D97-AF65-F5344CB8AC3E}">
        <p14:creationId xmlns:p14="http://schemas.microsoft.com/office/powerpoint/2010/main" val="3618581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is an important graphic because one question your clients will probably have is "if my appeal gets denied, where else can I get help?" Let's go over it.</a:t>
            </a:r>
          </a:p>
        </p:txBody>
      </p:sp>
      <p:sp>
        <p:nvSpPr>
          <p:cNvPr id="4" name="Slide Number Placeholder 3"/>
          <p:cNvSpPr>
            <a:spLocks noGrp="1"/>
          </p:cNvSpPr>
          <p:nvPr>
            <p:ph type="sldNum" sz="quarter" idx="5"/>
          </p:nvPr>
        </p:nvSpPr>
        <p:spPr/>
        <p:txBody>
          <a:bodyPr/>
          <a:lstStyle/>
          <a:p>
            <a:fld id="{E7AE955B-0D92-4B49-AA42-63E533278F6B}" type="slidenum">
              <a:rPr lang="en-US"/>
              <a:t>11</a:t>
            </a:fld>
            <a:endParaRPr lang="en-US"/>
          </a:p>
        </p:txBody>
      </p:sp>
    </p:spTree>
    <p:extLst>
      <p:ext uri="{BB962C8B-B14F-4D97-AF65-F5344CB8AC3E}">
        <p14:creationId xmlns:p14="http://schemas.microsoft.com/office/powerpoint/2010/main" val="2409660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B6A5B-CBE7-A43F-FA22-8FB63A788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4595C-F073-B9B3-F3EF-088F4C5A8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F15D82-39E8-0EE3-649F-07CD0F7C08BD}"/>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DB20436E-24E4-ED7C-BF82-105E407F4F54}"/>
              </a:ext>
            </a:extLst>
          </p:cNvPr>
          <p:cNvSpPr>
            <a:spLocks noGrp="1"/>
          </p:cNvSpPr>
          <p:nvPr>
            <p:ph type="sldNum" sz="quarter" idx="5"/>
          </p:nvPr>
        </p:nvSpPr>
        <p:spPr/>
        <p:txBody>
          <a:bodyPr/>
          <a:lstStyle/>
          <a:p>
            <a:fld id="{E7AE955B-0D92-4B49-AA42-63E533278F6B}" type="slidenum">
              <a:rPr lang="en-US"/>
              <a:t>12</a:t>
            </a:fld>
            <a:endParaRPr lang="en-US"/>
          </a:p>
        </p:txBody>
      </p:sp>
    </p:spTree>
    <p:extLst>
      <p:ext uri="{BB962C8B-B14F-4D97-AF65-F5344CB8AC3E}">
        <p14:creationId xmlns:p14="http://schemas.microsoft.com/office/powerpoint/2010/main" val="257232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58161-A0E7-7322-7E1B-3C681F9D7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B2A37-0D10-3DA1-7043-7BD77FD908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F7FCD5-9065-A700-E490-85BE076EF773}"/>
              </a:ext>
            </a:extLst>
          </p:cNvPr>
          <p:cNvSpPr>
            <a:spLocks noGrp="1"/>
          </p:cNvSpPr>
          <p:nvPr>
            <p:ph type="body" idx="1"/>
          </p:nvPr>
        </p:nvSpPr>
        <p:spPr/>
        <p:txBody>
          <a:bodyPr/>
          <a:lstStyle/>
          <a:p>
            <a:r>
              <a:rPr lang="en-US" strike="sngStrike" dirty="0">
                <a:effectLst/>
                <a:ea typeface="Calibri"/>
                <a:cs typeface="Calibri"/>
              </a:rPr>
              <a:t>We've provided this handout to everyone and have sent a link in the chat.</a:t>
            </a:r>
            <a:r>
              <a:rPr lang="en-US" strike="noStrike" dirty="0">
                <a:effectLst/>
                <a:ea typeface="Calibri"/>
                <a:cs typeface="Calibri"/>
              </a:rPr>
              <a:t>  </a:t>
            </a:r>
            <a:r>
              <a:rPr lang="en-US" dirty="0">
                <a:ea typeface="Calibri"/>
                <a:cs typeface="Calibri"/>
              </a:rPr>
              <a:t>This is an important graphic because one question your clients will probably have is "if my appeal gets denied, where else can I get help?" Let's go over it.</a:t>
            </a:r>
          </a:p>
        </p:txBody>
      </p:sp>
      <p:sp>
        <p:nvSpPr>
          <p:cNvPr id="4" name="Slide Number Placeholder 3">
            <a:extLst>
              <a:ext uri="{FF2B5EF4-FFF2-40B4-BE49-F238E27FC236}">
                <a16:creationId xmlns:a16="http://schemas.microsoft.com/office/drawing/2014/main" id="{C2AE5D2F-78E8-7D43-16A1-D4FF2CABC14F}"/>
              </a:ext>
            </a:extLst>
          </p:cNvPr>
          <p:cNvSpPr>
            <a:spLocks noGrp="1"/>
          </p:cNvSpPr>
          <p:nvPr>
            <p:ph type="sldNum" sz="quarter" idx="5"/>
          </p:nvPr>
        </p:nvSpPr>
        <p:spPr/>
        <p:txBody>
          <a:bodyPr/>
          <a:lstStyle/>
          <a:p>
            <a:fld id="{E7AE955B-0D92-4B49-AA42-63E533278F6B}" type="slidenum">
              <a:rPr lang="en-US"/>
              <a:t>13</a:t>
            </a:fld>
            <a:endParaRPr lang="en-US"/>
          </a:p>
        </p:txBody>
      </p:sp>
    </p:spTree>
    <p:extLst>
      <p:ext uri="{BB962C8B-B14F-4D97-AF65-F5344CB8AC3E}">
        <p14:creationId xmlns:p14="http://schemas.microsoft.com/office/powerpoint/2010/main" val="310928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558CB-9A6B-808A-194A-F7E973029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DDB09-350C-B55A-CBA2-EA5DDB25A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7A2D6-D780-FC8C-87AB-4F88B20F301B}"/>
              </a:ext>
            </a:extLst>
          </p:cNvPr>
          <p:cNvSpPr>
            <a:spLocks noGrp="1"/>
          </p:cNvSpPr>
          <p:nvPr>
            <p:ph type="body" idx="1"/>
          </p:nvPr>
        </p:nvSpPr>
        <p:spPr/>
        <p:txBody>
          <a:bodyPr/>
          <a:lstStyle/>
          <a:p>
            <a:r>
              <a:rPr lang="en-US" sz="1200" dirty="0">
                <a:ea typeface="Calibri"/>
                <a:cs typeface="Calibri"/>
              </a:rPr>
              <a:t>We'll discuss deadlines further in the appeal drafting presentation.</a:t>
            </a:r>
            <a:endParaRPr lang="en-US" dirty="0"/>
          </a:p>
          <a:p>
            <a:endParaRPr lang="en-US" dirty="0"/>
          </a:p>
          <a:p>
            <a:r>
              <a:rPr lang="en-US" dirty="0"/>
              <a:t>Common acronyms in the disaster world: If you come across an acronym you don't understand, either today or as you’re assisting clients, please feel free to refer to the "Disaster Terms, Abbreviations, and Acronyms" handout we've provided. </a:t>
            </a:r>
          </a:p>
        </p:txBody>
      </p:sp>
      <p:sp>
        <p:nvSpPr>
          <p:cNvPr id="4" name="Slide Number Placeholder 3">
            <a:extLst>
              <a:ext uri="{FF2B5EF4-FFF2-40B4-BE49-F238E27FC236}">
                <a16:creationId xmlns:a16="http://schemas.microsoft.com/office/drawing/2014/main" id="{89B4EC6A-3E01-E2D7-9D12-7E76F050E74B}"/>
              </a:ext>
            </a:extLst>
          </p:cNvPr>
          <p:cNvSpPr>
            <a:spLocks noGrp="1"/>
          </p:cNvSpPr>
          <p:nvPr>
            <p:ph type="sldNum" sz="quarter" idx="5"/>
          </p:nvPr>
        </p:nvSpPr>
        <p:spPr/>
        <p:txBody>
          <a:bodyPr/>
          <a:lstStyle/>
          <a:p>
            <a:fld id="{E7AE955B-0D92-4B49-AA42-63E533278F6B}" type="slidenum">
              <a:rPr lang="en-US"/>
              <a:t>14</a:t>
            </a:fld>
            <a:endParaRPr lang="en-US"/>
          </a:p>
        </p:txBody>
      </p:sp>
    </p:spTree>
    <p:extLst>
      <p:ext uri="{BB962C8B-B14F-4D97-AF65-F5344CB8AC3E}">
        <p14:creationId xmlns:p14="http://schemas.microsoft.com/office/powerpoint/2010/main" val="493286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Calibri"/>
                <a:cs typeface="Calibri"/>
              </a:rPr>
              <a:t>We'll discuss deadlines further in the appeal drafting presentation.</a:t>
            </a:r>
            <a:endParaRPr lang="en-US" dirty="0"/>
          </a:p>
          <a:p>
            <a:endParaRPr lang="en-US" dirty="0"/>
          </a:p>
          <a:p>
            <a:r>
              <a:rPr lang="en-US" dirty="0"/>
              <a:t>Common acronyms in the disaster world: If you come across an acronym you don't understand, either today or as you’re assisting clients, please feel free to refer to the "Disaster Terms, Abbreviations, and Acronyms" handout we've provided. </a:t>
            </a:r>
          </a:p>
        </p:txBody>
      </p:sp>
      <p:sp>
        <p:nvSpPr>
          <p:cNvPr id="4" name="Slide Number Placeholder 3"/>
          <p:cNvSpPr>
            <a:spLocks noGrp="1"/>
          </p:cNvSpPr>
          <p:nvPr>
            <p:ph type="sldNum" sz="quarter" idx="5"/>
          </p:nvPr>
        </p:nvSpPr>
        <p:spPr/>
        <p:txBody>
          <a:bodyPr/>
          <a:lstStyle/>
          <a:p>
            <a:fld id="{E7AE955B-0D92-4B49-AA42-63E533278F6B}" type="slidenum">
              <a:rPr lang="en-US"/>
              <a:t>15</a:t>
            </a:fld>
            <a:endParaRPr lang="en-US"/>
          </a:p>
        </p:txBody>
      </p:sp>
    </p:spTree>
    <p:extLst>
      <p:ext uri="{BB962C8B-B14F-4D97-AF65-F5344CB8AC3E}">
        <p14:creationId xmlns:p14="http://schemas.microsoft.com/office/powerpoint/2010/main" val="1551057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99DB7-E5B5-B14B-C62B-89833CAED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7E067-BC25-C3AF-E986-E362370F5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AA6EE-521B-C46C-974E-D282FE80F27A}"/>
              </a:ext>
            </a:extLst>
          </p:cNvPr>
          <p:cNvSpPr>
            <a:spLocks noGrp="1"/>
          </p:cNvSpPr>
          <p:nvPr>
            <p:ph type="body" idx="1"/>
          </p:nvPr>
        </p:nvSpPr>
        <p:spPr/>
        <p:txBody>
          <a:bodyPr/>
          <a:lstStyle/>
          <a:p>
            <a:r>
              <a:rPr lang="en-US" sz="1200" dirty="0">
                <a:ea typeface="Calibri"/>
                <a:cs typeface="Calibri"/>
              </a:rPr>
              <a:t>We'll discuss deadlines further in the appeal drafting presentation.</a:t>
            </a:r>
            <a:endParaRPr lang="en-US" dirty="0"/>
          </a:p>
          <a:p>
            <a:endParaRPr lang="en-US" dirty="0"/>
          </a:p>
          <a:p>
            <a:r>
              <a:rPr lang="en-US" dirty="0"/>
              <a:t>Common acronyms in the disaster world: If you come across an acronym you don't understand, either today or as you’re assisting clients, please feel free to refer to the "Disaster Terms, Abbreviations, and Acronyms" handout we've provided. </a:t>
            </a:r>
          </a:p>
        </p:txBody>
      </p:sp>
      <p:sp>
        <p:nvSpPr>
          <p:cNvPr id="4" name="Slide Number Placeholder 3">
            <a:extLst>
              <a:ext uri="{FF2B5EF4-FFF2-40B4-BE49-F238E27FC236}">
                <a16:creationId xmlns:a16="http://schemas.microsoft.com/office/drawing/2014/main" id="{9543F830-FF73-B6E4-1728-988508F2B802}"/>
              </a:ext>
            </a:extLst>
          </p:cNvPr>
          <p:cNvSpPr>
            <a:spLocks noGrp="1"/>
          </p:cNvSpPr>
          <p:nvPr>
            <p:ph type="sldNum" sz="quarter" idx="5"/>
          </p:nvPr>
        </p:nvSpPr>
        <p:spPr/>
        <p:txBody>
          <a:bodyPr/>
          <a:lstStyle/>
          <a:p>
            <a:fld id="{E7AE955B-0D92-4B49-AA42-63E533278F6B}" type="slidenum">
              <a:rPr lang="en-US"/>
              <a:t>16</a:t>
            </a:fld>
            <a:endParaRPr lang="en-US"/>
          </a:p>
        </p:txBody>
      </p:sp>
    </p:spTree>
    <p:extLst>
      <p:ext uri="{BB962C8B-B14F-4D97-AF65-F5344CB8AC3E}">
        <p14:creationId xmlns:p14="http://schemas.microsoft.com/office/powerpoint/2010/main" val="2901104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7080F-861F-8A27-A582-5A3E07C6CC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A44484-F6A6-C510-7E21-B6BB39B3C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5352E5-4CA6-5B24-4466-4A91B076C0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D6BEB6-770F-543E-42BC-620441B74000}"/>
              </a:ext>
            </a:extLst>
          </p:cNvPr>
          <p:cNvSpPr>
            <a:spLocks noGrp="1"/>
          </p:cNvSpPr>
          <p:nvPr>
            <p:ph type="sldNum" sz="quarter" idx="5"/>
          </p:nvPr>
        </p:nvSpPr>
        <p:spPr/>
        <p:txBody>
          <a:bodyPr/>
          <a:lstStyle/>
          <a:p>
            <a:fld id="{E7AE955B-0D92-4B49-AA42-63E533278F6B}" type="slidenum">
              <a:rPr lang="en-US"/>
              <a:t>17</a:t>
            </a:fld>
            <a:endParaRPr lang="en-US"/>
          </a:p>
        </p:txBody>
      </p:sp>
    </p:spTree>
    <p:extLst>
      <p:ext uri="{BB962C8B-B14F-4D97-AF65-F5344CB8AC3E}">
        <p14:creationId xmlns:p14="http://schemas.microsoft.com/office/powerpoint/2010/main" val="3992685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7AE955B-0D92-4B49-AA42-63E533278F6B}" type="slidenum">
              <a:t>18</a:t>
            </a:fld>
            <a:endParaRPr lang="en-US"/>
          </a:p>
        </p:txBody>
      </p:sp>
    </p:spTree>
    <p:extLst>
      <p:ext uri="{BB962C8B-B14F-4D97-AF65-F5344CB8AC3E}">
        <p14:creationId xmlns:p14="http://schemas.microsoft.com/office/powerpoint/2010/main" val="3637602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7D301-AE3B-A7CE-7640-A3BDAF4BF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9E67E-61D6-BB4D-BA1F-E609B00E3E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E10C2-D5AD-AB19-0BBD-F3DDA1525F68}"/>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370A22F9-A16E-6938-AEBC-B741755968E2}"/>
              </a:ext>
            </a:extLst>
          </p:cNvPr>
          <p:cNvSpPr>
            <a:spLocks noGrp="1"/>
          </p:cNvSpPr>
          <p:nvPr>
            <p:ph type="sldNum" sz="quarter" idx="5"/>
          </p:nvPr>
        </p:nvSpPr>
        <p:spPr/>
        <p:txBody>
          <a:bodyPr/>
          <a:lstStyle/>
          <a:p>
            <a:fld id="{E7AE955B-0D92-4B49-AA42-63E533278F6B}" type="slidenum">
              <a:t>19</a:t>
            </a:fld>
            <a:endParaRPr lang="en-US"/>
          </a:p>
        </p:txBody>
      </p:sp>
    </p:spTree>
    <p:extLst>
      <p:ext uri="{BB962C8B-B14F-4D97-AF65-F5344CB8AC3E}">
        <p14:creationId xmlns:p14="http://schemas.microsoft.com/office/powerpoint/2010/main" val="236506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E955B-0D92-4B49-AA42-63E533278F6B}" type="slidenum">
              <a:rPr lang="en-US" smtClean="0"/>
              <a:t>2</a:t>
            </a:fld>
            <a:endParaRPr lang="en-US"/>
          </a:p>
        </p:txBody>
      </p:sp>
    </p:spTree>
    <p:extLst>
      <p:ext uri="{BB962C8B-B14F-4D97-AF65-F5344CB8AC3E}">
        <p14:creationId xmlns:p14="http://schemas.microsoft.com/office/powerpoint/2010/main" val="1981423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E955B-0D92-4B49-AA42-63E533278F6B}" type="slidenum">
              <a:rPr lang="en-US" smtClean="0"/>
              <a:t>20</a:t>
            </a:fld>
            <a:endParaRPr lang="en-US"/>
          </a:p>
        </p:txBody>
      </p:sp>
    </p:spTree>
    <p:extLst>
      <p:ext uri="{BB962C8B-B14F-4D97-AF65-F5344CB8AC3E}">
        <p14:creationId xmlns:p14="http://schemas.microsoft.com/office/powerpoint/2010/main" val="2305269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E955B-0D92-4B49-AA42-63E533278F6B}" type="slidenum">
              <a:rPr lang="en-US" smtClean="0"/>
              <a:t>21</a:t>
            </a:fld>
            <a:endParaRPr lang="en-US"/>
          </a:p>
        </p:txBody>
      </p:sp>
    </p:spTree>
    <p:extLst>
      <p:ext uri="{BB962C8B-B14F-4D97-AF65-F5344CB8AC3E}">
        <p14:creationId xmlns:p14="http://schemas.microsoft.com/office/powerpoint/2010/main" val="1194086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Kristy Vick-Stratton will discuss legal issue spotting during her presentation</a:t>
            </a:r>
          </a:p>
        </p:txBody>
      </p:sp>
      <p:sp>
        <p:nvSpPr>
          <p:cNvPr id="4" name="Slide Number Placeholder 3"/>
          <p:cNvSpPr>
            <a:spLocks noGrp="1"/>
          </p:cNvSpPr>
          <p:nvPr>
            <p:ph type="sldNum" sz="quarter" idx="5"/>
          </p:nvPr>
        </p:nvSpPr>
        <p:spPr/>
        <p:txBody>
          <a:bodyPr/>
          <a:lstStyle/>
          <a:p>
            <a:fld id="{E7AE955B-0D92-4B49-AA42-63E533278F6B}" type="slidenum">
              <a:rPr lang="en-US" smtClean="0"/>
              <a:t>22</a:t>
            </a:fld>
            <a:endParaRPr lang="en-US"/>
          </a:p>
        </p:txBody>
      </p:sp>
    </p:spTree>
    <p:extLst>
      <p:ext uri="{BB962C8B-B14F-4D97-AF65-F5344CB8AC3E}">
        <p14:creationId xmlns:p14="http://schemas.microsoft.com/office/powerpoint/2010/main" val="2002643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E955B-0D92-4B49-AA42-63E533278F6B}" type="slidenum">
              <a:rPr lang="en-US" smtClean="0"/>
              <a:t>23</a:t>
            </a:fld>
            <a:endParaRPr lang="en-US"/>
          </a:p>
        </p:txBody>
      </p:sp>
    </p:spTree>
    <p:extLst>
      <p:ext uri="{BB962C8B-B14F-4D97-AF65-F5344CB8AC3E}">
        <p14:creationId xmlns:p14="http://schemas.microsoft.com/office/powerpoint/2010/main" val="75882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E955B-0D92-4B49-AA42-63E533278F6B}" type="slidenum">
              <a:rPr lang="en-US" smtClean="0"/>
              <a:t>24</a:t>
            </a:fld>
            <a:endParaRPr lang="en-US"/>
          </a:p>
        </p:txBody>
      </p:sp>
    </p:spTree>
    <p:extLst>
      <p:ext uri="{BB962C8B-B14F-4D97-AF65-F5344CB8AC3E}">
        <p14:creationId xmlns:p14="http://schemas.microsoft.com/office/powerpoint/2010/main" val="1432785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(We'll be explaining SBA earlier in the "Disaster Assistance Sequence of Delivery" slide so we don't have to re-define it now) </a:t>
            </a:r>
          </a:p>
          <a:p>
            <a:endParaRPr lang="en-US" dirty="0">
              <a:ea typeface="Calibri"/>
              <a:cs typeface="Calibri"/>
            </a:endParaRPr>
          </a:p>
          <a:p>
            <a:r>
              <a:rPr lang="en-US" dirty="0">
                <a:ea typeface="Calibri"/>
                <a:cs typeface="Calibri"/>
              </a:rPr>
              <a:t>Once we are able to get into the DRCs, we hope to provide tabling opportunities for volunteer attorneys to help survivors sort out what may be a legal issue and if a referral to legal aid may be necessary. Volunteer</a:t>
            </a:r>
            <a:r>
              <a:rPr lang="en-US" dirty="0"/>
              <a:t> attorneys will be able to sign up for shifts.</a:t>
            </a:r>
          </a:p>
        </p:txBody>
      </p:sp>
      <p:sp>
        <p:nvSpPr>
          <p:cNvPr id="4" name="Slide Number Placeholder 3"/>
          <p:cNvSpPr>
            <a:spLocks noGrp="1"/>
          </p:cNvSpPr>
          <p:nvPr>
            <p:ph type="sldNum" sz="quarter" idx="5"/>
          </p:nvPr>
        </p:nvSpPr>
        <p:spPr/>
        <p:txBody>
          <a:bodyPr/>
          <a:lstStyle/>
          <a:p>
            <a:fld id="{E7AE955B-0D92-4B49-AA42-63E533278F6B}" type="slidenum">
              <a:rPr lang="en-US"/>
              <a:t>25</a:t>
            </a:fld>
            <a:endParaRPr lang="en-US"/>
          </a:p>
        </p:txBody>
      </p:sp>
    </p:spTree>
    <p:extLst>
      <p:ext uri="{BB962C8B-B14F-4D97-AF65-F5344CB8AC3E}">
        <p14:creationId xmlns:p14="http://schemas.microsoft.com/office/powerpoint/2010/main" val="1086425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E955B-0D92-4B49-AA42-63E533278F6B}" type="slidenum">
              <a:rPr lang="en-US" smtClean="0"/>
              <a:t>26</a:t>
            </a:fld>
            <a:endParaRPr lang="en-US"/>
          </a:p>
        </p:txBody>
      </p:sp>
    </p:spTree>
    <p:extLst>
      <p:ext uri="{BB962C8B-B14F-4D97-AF65-F5344CB8AC3E}">
        <p14:creationId xmlns:p14="http://schemas.microsoft.com/office/powerpoint/2010/main" val="2369750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E955B-0D92-4B49-AA42-63E533278F6B}" type="slidenum">
              <a:rPr lang="en-US" smtClean="0"/>
              <a:t>27</a:t>
            </a:fld>
            <a:endParaRPr lang="en-US"/>
          </a:p>
        </p:txBody>
      </p:sp>
    </p:spTree>
    <p:extLst>
      <p:ext uri="{BB962C8B-B14F-4D97-AF65-F5344CB8AC3E}">
        <p14:creationId xmlns:p14="http://schemas.microsoft.com/office/powerpoint/2010/main" val="2948294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E955B-0D92-4B49-AA42-63E533278F6B}" type="slidenum">
              <a:rPr lang="en-US" smtClean="0"/>
              <a:t>28</a:t>
            </a:fld>
            <a:endParaRPr lang="en-US"/>
          </a:p>
        </p:txBody>
      </p:sp>
    </p:spTree>
    <p:extLst>
      <p:ext uri="{BB962C8B-B14F-4D97-AF65-F5344CB8AC3E}">
        <p14:creationId xmlns:p14="http://schemas.microsoft.com/office/powerpoint/2010/main" val="144915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E955B-0D92-4B49-AA42-63E533278F6B}" type="slidenum">
              <a:rPr lang="en-US" smtClean="0"/>
              <a:t>3</a:t>
            </a:fld>
            <a:endParaRPr lang="en-US"/>
          </a:p>
        </p:txBody>
      </p:sp>
    </p:spTree>
    <p:extLst>
      <p:ext uri="{BB962C8B-B14F-4D97-AF65-F5344CB8AC3E}">
        <p14:creationId xmlns:p14="http://schemas.microsoft.com/office/powerpoint/2010/main" val="364737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AE955B-0D92-4B49-AA42-63E533278F6B}" type="slidenum">
              <a:rPr lang="en-US" smtClean="0"/>
              <a:t>4</a:t>
            </a:fld>
            <a:endParaRPr lang="en-US"/>
          </a:p>
        </p:txBody>
      </p:sp>
    </p:spTree>
    <p:extLst>
      <p:ext uri="{BB962C8B-B14F-4D97-AF65-F5344CB8AC3E}">
        <p14:creationId xmlns:p14="http://schemas.microsoft.com/office/powerpoint/2010/main" val="2473619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https://www.fema.gov/disaster/how-declared</a:t>
            </a:r>
          </a:p>
          <a:p>
            <a:endParaRPr lang="en-US" dirty="0"/>
          </a:p>
          <a:p>
            <a:r>
              <a:rPr lang="en-US" dirty="0"/>
              <a:t>Note for audience, to add at end of slide: FEMA was not created by the Stafford Act. President Carter created FEMA by executive order in 1979. The Stafford Act gave FEMA more work to do.</a:t>
            </a:r>
          </a:p>
          <a:p>
            <a:r>
              <a:rPr lang="en-US" dirty="0"/>
              <a:t>FEMA used to be an independent agency but was absorbed into the Department of Homeland Security when it was formed in 2002.</a:t>
            </a:r>
          </a:p>
        </p:txBody>
      </p:sp>
      <p:sp>
        <p:nvSpPr>
          <p:cNvPr id="4" name="Slide Number Placeholder 3"/>
          <p:cNvSpPr>
            <a:spLocks noGrp="1"/>
          </p:cNvSpPr>
          <p:nvPr>
            <p:ph type="sldNum" sz="quarter" idx="5"/>
          </p:nvPr>
        </p:nvSpPr>
        <p:spPr/>
        <p:txBody>
          <a:bodyPr/>
          <a:lstStyle/>
          <a:p>
            <a:fld id="{E7AE955B-0D92-4B49-AA42-63E533278F6B}" type="slidenum">
              <a:rPr lang="en-US" smtClean="0"/>
              <a:t>5</a:t>
            </a:fld>
            <a:endParaRPr lang="en-US"/>
          </a:p>
        </p:txBody>
      </p:sp>
    </p:spTree>
    <p:extLst>
      <p:ext uri="{BB962C8B-B14F-4D97-AF65-F5344CB8AC3E}">
        <p14:creationId xmlns:p14="http://schemas.microsoft.com/office/powerpoint/2010/main" val="3983319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https://www.fema.gov/disaster/how-declared</a:t>
            </a:r>
          </a:p>
          <a:p>
            <a:endParaRPr lang="en-US" dirty="0"/>
          </a:p>
          <a:p>
            <a:r>
              <a:rPr lang="en-US" dirty="0"/>
              <a:t>Kentucky is in FEMA Region 4 office located in Atlanta, GA. https://www.fema.gov/about/organization/region-4</a:t>
            </a:r>
          </a:p>
        </p:txBody>
      </p:sp>
      <p:sp>
        <p:nvSpPr>
          <p:cNvPr id="4" name="Slide Number Placeholder 3"/>
          <p:cNvSpPr>
            <a:spLocks noGrp="1"/>
          </p:cNvSpPr>
          <p:nvPr>
            <p:ph type="sldNum" sz="quarter" idx="5"/>
          </p:nvPr>
        </p:nvSpPr>
        <p:spPr/>
        <p:txBody>
          <a:bodyPr/>
          <a:lstStyle/>
          <a:p>
            <a:fld id="{E7AE955B-0D92-4B49-AA42-63E533278F6B}" type="slidenum">
              <a:rPr lang="en-US" smtClean="0"/>
              <a:t>6</a:t>
            </a:fld>
            <a:endParaRPr lang="en-US"/>
          </a:p>
        </p:txBody>
      </p:sp>
    </p:spTree>
    <p:extLst>
      <p:ext uri="{BB962C8B-B14F-4D97-AF65-F5344CB8AC3E}">
        <p14:creationId xmlns:p14="http://schemas.microsoft.com/office/powerpoint/2010/main" val="642375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961AD-CA45-11D8-F7F9-6FC9E4A39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434996-F59D-5AA2-BBC2-97662776E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5E58A4-0050-080A-06E5-F51A3F44A6BF}"/>
              </a:ext>
            </a:extLst>
          </p:cNvPr>
          <p:cNvSpPr>
            <a:spLocks noGrp="1"/>
          </p:cNvSpPr>
          <p:nvPr>
            <p:ph type="body" idx="1"/>
          </p:nvPr>
        </p:nvSpPr>
        <p:spPr/>
        <p:txBody>
          <a:bodyPr/>
          <a:lstStyle/>
          <a:p>
            <a:r>
              <a:rPr lang="en-US" dirty="0"/>
              <a:t>https://www.fema.gov/disaster/how-declared</a:t>
            </a:r>
          </a:p>
          <a:p>
            <a:endParaRPr lang="en-US" dirty="0"/>
          </a:p>
        </p:txBody>
      </p:sp>
      <p:sp>
        <p:nvSpPr>
          <p:cNvPr id="4" name="Slide Number Placeholder 3">
            <a:extLst>
              <a:ext uri="{FF2B5EF4-FFF2-40B4-BE49-F238E27FC236}">
                <a16:creationId xmlns:a16="http://schemas.microsoft.com/office/drawing/2014/main" id="{FED9612D-46E4-76D6-99F5-AA111BCAAF20}"/>
              </a:ext>
            </a:extLst>
          </p:cNvPr>
          <p:cNvSpPr>
            <a:spLocks noGrp="1"/>
          </p:cNvSpPr>
          <p:nvPr>
            <p:ph type="sldNum" sz="quarter" idx="5"/>
          </p:nvPr>
        </p:nvSpPr>
        <p:spPr/>
        <p:txBody>
          <a:bodyPr/>
          <a:lstStyle/>
          <a:p>
            <a:fld id="{E7AE955B-0D92-4B49-AA42-63E533278F6B}" type="slidenum">
              <a:rPr lang="en-US" smtClean="0"/>
              <a:t>7</a:t>
            </a:fld>
            <a:endParaRPr lang="en-US"/>
          </a:p>
        </p:txBody>
      </p:sp>
    </p:spTree>
    <p:extLst>
      <p:ext uri="{BB962C8B-B14F-4D97-AF65-F5344CB8AC3E}">
        <p14:creationId xmlns:p14="http://schemas.microsoft.com/office/powerpoint/2010/main" val="409335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90DBA-6F4E-D51F-A460-EE7F5E591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52E91-0CB9-B960-C2E2-DE25F862AD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16B49-5F5E-03BF-2BB3-D41A47EE5312}"/>
              </a:ext>
            </a:extLst>
          </p:cNvPr>
          <p:cNvSpPr>
            <a:spLocks noGrp="1"/>
          </p:cNvSpPr>
          <p:nvPr>
            <p:ph type="body" idx="1"/>
          </p:nvPr>
        </p:nvSpPr>
        <p:spPr/>
        <p:txBody>
          <a:bodyPr/>
          <a:lstStyle/>
          <a:p>
            <a:r>
              <a:rPr lang="en-US" dirty="0"/>
              <a:t>https://www.fema.gov/disaster/how-declared</a:t>
            </a:r>
          </a:p>
          <a:p>
            <a:r>
              <a:rPr lang="en-US" dirty="0"/>
              <a:t>Natural </a:t>
            </a:r>
            <a:r>
              <a:rPr lang="en-US" dirty="0" err="1"/>
              <a:t>catstrophe</a:t>
            </a:r>
            <a:r>
              <a:rPr lang="en-US" dirty="0"/>
              <a:t>: including any hurricane, tornado, storm, high water, </a:t>
            </a:r>
            <a:r>
              <a:rPr lang="en-US" dirty="0" err="1"/>
              <a:t>winddriven</a:t>
            </a:r>
            <a:r>
              <a:rPr lang="en-US" dirty="0"/>
              <a:t> water, tidal wave, tsunami, earthquake, volcanic eruption, landslide, mudslide, snowstorm, or drought), or, regardless of cause, any fire, flood, or explosion, in any part of the United States</a:t>
            </a:r>
            <a:endParaRPr lang="en-US" dirty="0">
              <a:ea typeface="Calibri"/>
              <a:cs typeface="Calibri"/>
            </a:endParaRPr>
          </a:p>
          <a:p>
            <a:r>
              <a:rPr lang="en-US" dirty="0">
                <a:ea typeface="Calibri"/>
                <a:cs typeface="Calibri"/>
              </a:rPr>
              <a:t>Acronyms: </a:t>
            </a:r>
            <a:r>
              <a:rPr lang="en-US" dirty="0"/>
              <a:t>https://www.fema.gov/sites/default/files/documents/fema-acronyms-abbreviations-terms_FAAT_03-2023.pdf</a:t>
            </a:r>
            <a:endParaRPr lang="en-US" dirty="0">
              <a:ea typeface="Calibri"/>
              <a:cs typeface="Calibri"/>
            </a:endParaRPr>
          </a:p>
          <a:p>
            <a:endParaRPr lang="en-US" dirty="0"/>
          </a:p>
          <a:p>
            <a:r>
              <a:rPr lang="en-US" dirty="0"/>
              <a:t>Kentucky is in FEMA Region 4 office located in Atlanta, GA. https://www.fema.gov/about/organization/region-4</a:t>
            </a:r>
          </a:p>
        </p:txBody>
      </p:sp>
      <p:sp>
        <p:nvSpPr>
          <p:cNvPr id="4" name="Slide Number Placeholder 3">
            <a:extLst>
              <a:ext uri="{FF2B5EF4-FFF2-40B4-BE49-F238E27FC236}">
                <a16:creationId xmlns:a16="http://schemas.microsoft.com/office/drawing/2014/main" id="{7448C04D-7155-F657-784D-C83FA819F81B}"/>
              </a:ext>
            </a:extLst>
          </p:cNvPr>
          <p:cNvSpPr>
            <a:spLocks noGrp="1"/>
          </p:cNvSpPr>
          <p:nvPr>
            <p:ph type="sldNum" sz="quarter" idx="5"/>
          </p:nvPr>
        </p:nvSpPr>
        <p:spPr/>
        <p:txBody>
          <a:bodyPr/>
          <a:lstStyle/>
          <a:p>
            <a:fld id="{E7AE955B-0D92-4B49-AA42-63E533278F6B}" type="slidenum">
              <a:rPr lang="en-US" smtClean="0"/>
              <a:t>8</a:t>
            </a:fld>
            <a:endParaRPr lang="en-US"/>
          </a:p>
        </p:txBody>
      </p:sp>
    </p:spTree>
    <p:extLst>
      <p:ext uri="{BB962C8B-B14F-4D97-AF65-F5344CB8AC3E}">
        <p14:creationId xmlns:p14="http://schemas.microsoft.com/office/powerpoint/2010/main" val="169733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36932-0067-B787-FDB7-D40843FBA0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0E167-8F43-FB58-45CC-D4050CAE1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34998-AE83-1ECE-B651-9A841149F5DF}"/>
              </a:ext>
            </a:extLst>
          </p:cNvPr>
          <p:cNvSpPr>
            <a:spLocks noGrp="1"/>
          </p:cNvSpPr>
          <p:nvPr>
            <p:ph type="body" idx="1"/>
          </p:nvPr>
        </p:nvSpPr>
        <p:spPr/>
        <p:txBody>
          <a:bodyPr/>
          <a:lstStyle/>
          <a:p>
            <a:r>
              <a:rPr lang="en-US" dirty="0"/>
              <a:t>https://www.fema.gov/disaster/how-declared</a:t>
            </a:r>
          </a:p>
          <a:p>
            <a:endParaRPr lang="en-US" sz="5000" i="0" dirty="0">
              <a:solidFill>
                <a:srgbClr val="000000"/>
              </a:solidFill>
              <a:effectLst/>
            </a:endParaRPr>
          </a:p>
          <a:p>
            <a:r>
              <a:rPr lang="en-US" sz="1200" i="0" dirty="0">
                <a:solidFill>
                  <a:srgbClr val="000000"/>
                </a:solidFill>
                <a:effectLst/>
              </a:rPr>
              <a:t>Must be “damage of sufficient severity and magnitude” to warrant federal assistance </a:t>
            </a:r>
            <a:endParaRPr lang="en-US" sz="1200" dirty="0">
              <a:solidFill>
                <a:srgbClr val="000000"/>
              </a:solidFill>
              <a:ea typeface="Calibri"/>
              <a:cs typeface="Calibri"/>
            </a:endParaRPr>
          </a:p>
        </p:txBody>
      </p:sp>
      <p:sp>
        <p:nvSpPr>
          <p:cNvPr id="4" name="Slide Number Placeholder 3">
            <a:extLst>
              <a:ext uri="{FF2B5EF4-FFF2-40B4-BE49-F238E27FC236}">
                <a16:creationId xmlns:a16="http://schemas.microsoft.com/office/drawing/2014/main" id="{E1C91F51-CE39-6C80-4F6B-41579C9E9652}"/>
              </a:ext>
            </a:extLst>
          </p:cNvPr>
          <p:cNvSpPr>
            <a:spLocks noGrp="1"/>
          </p:cNvSpPr>
          <p:nvPr>
            <p:ph type="sldNum" sz="quarter" idx="5"/>
          </p:nvPr>
        </p:nvSpPr>
        <p:spPr/>
        <p:txBody>
          <a:bodyPr/>
          <a:lstStyle/>
          <a:p>
            <a:fld id="{E7AE955B-0D92-4B49-AA42-63E533278F6B}" type="slidenum">
              <a:rPr lang="en-US" smtClean="0"/>
              <a:t>9</a:t>
            </a:fld>
            <a:endParaRPr lang="en-US"/>
          </a:p>
        </p:txBody>
      </p:sp>
    </p:spTree>
    <p:extLst>
      <p:ext uri="{BB962C8B-B14F-4D97-AF65-F5344CB8AC3E}">
        <p14:creationId xmlns:p14="http://schemas.microsoft.com/office/powerpoint/2010/main" val="3828693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fema.gov/sites/default/files/documents/fema_iappg-1.1.pdf" TargetMode="External"/><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fema.gov/sites/default/files/documents/fema-acronyms-abbreviations-terms_FAAT_03-2023.pdf" TargetMode="External"/><Relationship Id="rId5" Type="http://schemas.openxmlformats.org/officeDocument/2006/relationships/hyperlink" Target="https://ardfky.sharepoint.com/:b:/g/ETdrJmYO9uFMnJCIK4avvCMB8oXA9xJS7Gaq7PoIR1sZQA?e=cacohe" TargetMode="External"/><Relationship Id="rId4" Type="http://schemas.openxmlformats.org/officeDocument/2006/relationships/hyperlink" Target="https://www.fema.gov/sites/default/files/documents/fema_individual-assistance-program-and-policy-guide-iappg-policy-amendments-memo-9.2.21_signed.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www.fema.gov/disaster/4860"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563006"/>
          </a:xfrm>
          <a:custGeom>
            <a:avLst/>
            <a:gdLst/>
            <a:ahLst/>
            <a:cxnLst/>
            <a:rect l="l" t="t" r="r" b="b"/>
            <a:pathLst>
              <a:path w="18288000" h="10563006">
                <a:moveTo>
                  <a:pt x="0" y="0"/>
                </a:moveTo>
                <a:lnTo>
                  <a:pt x="18288000" y="0"/>
                </a:lnTo>
                <a:lnTo>
                  <a:pt x="18288000" y="10563006"/>
                </a:lnTo>
                <a:lnTo>
                  <a:pt x="0" y="10563006"/>
                </a:lnTo>
                <a:lnTo>
                  <a:pt x="0" y="0"/>
                </a:lnTo>
                <a:close/>
              </a:path>
            </a:pathLst>
          </a:custGeom>
          <a:blipFill>
            <a:blip r:embed="rId3"/>
            <a:stretch>
              <a:fillRect l="-3158" r="-3158" b="-16194"/>
            </a:stretch>
          </a:blipFill>
        </p:spPr>
        <p:txBody>
          <a:bodyPr/>
          <a:lstStyle/>
          <a:p>
            <a:endParaRPr lang="en-US"/>
          </a:p>
        </p:txBody>
      </p:sp>
      <p:grpSp>
        <p:nvGrpSpPr>
          <p:cNvPr id="3" name="Group 3"/>
          <p:cNvGrpSpPr/>
          <p:nvPr/>
        </p:nvGrpSpPr>
        <p:grpSpPr>
          <a:xfrm>
            <a:off x="8807067" y="0"/>
            <a:ext cx="8950922" cy="9631341"/>
            <a:chOff x="0" y="0"/>
            <a:chExt cx="1152197" cy="1239783"/>
          </a:xfrm>
        </p:grpSpPr>
        <p:sp>
          <p:nvSpPr>
            <p:cNvPr id="4" name="Freeform 4"/>
            <p:cNvSpPr/>
            <p:nvPr/>
          </p:nvSpPr>
          <p:spPr>
            <a:xfrm>
              <a:off x="0" y="0"/>
              <a:ext cx="1152197" cy="1239783"/>
            </a:xfrm>
            <a:custGeom>
              <a:avLst/>
              <a:gdLst/>
              <a:ahLst/>
              <a:cxnLst/>
              <a:rect l="l" t="t" r="r" b="b"/>
              <a:pathLst>
                <a:path w="1152197" h="1239783">
                  <a:moveTo>
                    <a:pt x="1152197" y="0"/>
                  </a:moveTo>
                  <a:lnTo>
                    <a:pt x="1152197" y="1239783"/>
                  </a:lnTo>
                  <a:lnTo>
                    <a:pt x="576099" y="1112783"/>
                  </a:lnTo>
                  <a:lnTo>
                    <a:pt x="0" y="1239783"/>
                  </a:lnTo>
                  <a:lnTo>
                    <a:pt x="0" y="0"/>
                  </a:lnTo>
                  <a:lnTo>
                    <a:pt x="1152197" y="0"/>
                  </a:lnTo>
                  <a:close/>
                </a:path>
              </a:pathLst>
            </a:custGeom>
            <a:solidFill>
              <a:srgbClr val="FFFFFF"/>
            </a:solidFill>
          </p:spPr>
          <p:txBody>
            <a:bodyPr/>
            <a:lstStyle/>
            <a:p>
              <a:endParaRPr lang="en-US"/>
            </a:p>
          </p:txBody>
        </p:sp>
        <p:sp>
          <p:nvSpPr>
            <p:cNvPr id="5" name="TextBox 5"/>
            <p:cNvSpPr txBox="1"/>
            <p:nvPr/>
          </p:nvSpPr>
          <p:spPr>
            <a:xfrm>
              <a:off x="0" y="-38100"/>
              <a:ext cx="1152197" cy="115088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0555250" y="5774769"/>
            <a:ext cx="5454556" cy="2377011"/>
          </a:xfrm>
          <a:custGeom>
            <a:avLst/>
            <a:gdLst/>
            <a:ahLst/>
            <a:cxnLst/>
            <a:rect l="l" t="t" r="r" b="b"/>
            <a:pathLst>
              <a:path w="5454556" h="2377011">
                <a:moveTo>
                  <a:pt x="0" y="0"/>
                </a:moveTo>
                <a:lnTo>
                  <a:pt x="5454556" y="0"/>
                </a:lnTo>
                <a:lnTo>
                  <a:pt x="5454556" y="2377011"/>
                </a:lnTo>
                <a:lnTo>
                  <a:pt x="0" y="2377011"/>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8807067" y="677795"/>
            <a:ext cx="8950922" cy="7571139"/>
          </a:xfrm>
          <a:prstGeom prst="rect">
            <a:avLst/>
          </a:prstGeom>
        </p:spPr>
        <p:txBody>
          <a:bodyPr lIns="0" tIns="0" rIns="0" bIns="0" rtlCol="0" anchor="t">
            <a:spAutoFit/>
          </a:bodyPr>
          <a:lstStyle/>
          <a:p>
            <a:pPr algn="ctr">
              <a:lnSpc>
                <a:spcPts val="13439"/>
              </a:lnSpc>
            </a:pPr>
            <a:r>
              <a:rPr lang="en-US" sz="9600" b="1">
                <a:solidFill>
                  <a:srgbClr val="000000"/>
                </a:solidFill>
                <a:latin typeface="Canva Sans Bold"/>
                <a:ea typeface="Canva Sans Bold"/>
                <a:cs typeface="Canva Sans Bold"/>
                <a:sym typeface="Canva Sans Bold"/>
              </a:rPr>
              <a:t>Disaster 101</a:t>
            </a:r>
          </a:p>
          <a:p>
            <a:pPr algn="ctr">
              <a:lnSpc>
                <a:spcPts val="6646"/>
              </a:lnSpc>
            </a:pPr>
            <a:endParaRPr lang="en-US" sz="9600" b="1">
              <a:solidFill>
                <a:srgbClr val="000000"/>
              </a:solidFill>
              <a:latin typeface="Canva Sans Bold"/>
              <a:ea typeface="Canva Sans Bold"/>
              <a:cs typeface="Canva Sans Bold"/>
              <a:sym typeface="Canva Sans Bold"/>
            </a:endParaRPr>
          </a:p>
          <a:p>
            <a:pPr algn="ctr">
              <a:lnSpc>
                <a:spcPts val="6646"/>
              </a:lnSpc>
            </a:pPr>
            <a:r>
              <a:rPr lang="en-US" sz="4747">
                <a:solidFill>
                  <a:srgbClr val="000000"/>
                </a:solidFill>
                <a:latin typeface="Canva Sans"/>
                <a:ea typeface="Canva Sans"/>
                <a:cs typeface="Canva Sans"/>
                <a:sym typeface="Canva Sans"/>
              </a:rPr>
              <a:t>Whitney Bailey</a:t>
            </a:r>
          </a:p>
          <a:p>
            <a:pPr algn="ctr">
              <a:lnSpc>
                <a:spcPts val="6646"/>
              </a:lnSpc>
            </a:pPr>
            <a:r>
              <a:rPr lang="en-US" sz="4747">
                <a:solidFill>
                  <a:srgbClr val="000000"/>
                </a:solidFill>
                <a:latin typeface="Canva Sans"/>
                <a:ea typeface="Canva Sans"/>
                <a:cs typeface="Canva Sans"/>
                <a:sym typeface="Canva Sans"/>
              </a:rPr>
              <a:t>Erica Fields</a:t>
            </a:r>
          </a:p>
          <a:p>
            <a:pPr algn="ctr">
              <a:lnSpc>
                <a:spcPts val="6646"/>
              </a:lnSpc>
            </a:pPr>
            <a:endParaRPr lang="en-US" sz="4747">
              <a:solidFill>
                <a:srgbClr val="000000"/>
              </a:solidFill>
              <a:latin typeface="Canva Sans"/>
              <a:ea typeface="Canva Sans"/>
              <a:cs typeface="Canva Sans"/>
              <a:sym typeface="Canva Sans"/>
            </a:endParaRPr>
          </a:p>
          <a:p>
            <a:pPr algn="ctr">
              <a:lnSpc>
                <a:spcPts val="6646"/>
              </a:lnSpc>
            </a:pPr>
            <a:endParaRPr lang="en-US" sz="4747">
              <a:solidFill>
                <a:srgbClr val="000000"/>
              </a:solidFill>
              <a:latin typeface="Canva Sans"/>
              <a:ea typeface="Canva Sans"/>
              <a:cs typeface="Canva Sans"/>
              <a:sym typeface="Canva Sans"/>
            </a:endParaRPr>
          </a:p>
          <a:p>
            <a:pPr algn="ctr">
              <a:lnSpc>
                <a:spcPts val="6646"/>
              </a:lnSpc>
            </a:pPr>
            <a:endParaRPr lang="en-US" sz="4747">
              <a:solidFill>
                <a:srgbClr val="000000"/>
              </a:solidFill>
              <a:latin typeface="Canva Sans"/>
              <a:ea typeface="Canva Sans"/>
              <a:cs typeface="Canva Sans"/>
              <a:sym typeface="Canva Sans"/>
            </a:endParaRPr>
          </a:p>
          <a:p>
            <a:pPr algn="ctr">
              <a:lnSpc>
                <a:spcPts val="6646"/>
              </a:lnSpc>
              <a:spcBef>
                <a:spcPct val="0"/>
              </a:spcBef>
            </a:pPr>
            <a:endParaRPr lang="en-US" sz="4747">
              <a:solidFill>
                <a:srgbClr val="000000"/>
              </a:solidFill>
              <a:latin typeface="Canva Sans"/>
              <a:ea typeface="Canva Sans"/>
              <a:cs typeface="Canva Sans"/>
              <a:sym typeface="Canv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771E2F-FE82-B316-F3C7-1CAB221E7781}"/>
              </a:ext>
            </a:extLst>
          </p:cNvPr>
          <p:cNvSpPr txBox="1"/>
          <p:nvPr/>
        </p:nvSpPr>
        <p:spPr>
          <a:xfrm>
            <a:off x="974360" y="768730"/>
            <a:ext cx="16339278" cy="7294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8959"/>
              </a:lnSpc>
              <a:spcBef>
                <a:spcPct val="0"/>
              </a:spcBef>
            </a:pPr>
            <a:r>
              <a:rPr lang="en-US" sz="6000" dirty="0">
                <a:latin typeface="Calibri"/>
                <a:ea typeface="Calibri"/>
                <a:cs typeface="Calibri"/>
              </a:rPr>
              <a:t>A </a:t>
            </a:r>
            <a:r>
              <a:rPr lang="en-US" sz="6000" b="1" dirty="0">
                <a:latin typeface="Calibri"/>
                <a:ea typeface="Calibri"/>
                <a:cs typeface="Calibri"/>
              </a:rPr>
              <a:t>Major Disaster Declaration </a:t>
            </a:r>
            <a:r>
              <a:rPr lang="en-US" sz="6000" dirty="0">
                <a:latin typeface="Calibri"/>
                <a:ea typeface="Calibri"/>
                <a:cs typeface="Calibri"/>
              </a:rPr>
              <a:t>opens the door for FEMA Individual Assistance, </a:t>
            </a:r>
            <a:r>
              <a:rPr lang="en-US" sz="6000" dirty="0">
                <a:ea typeface="Calibri"/>
                <a:cs typeface="Calibri"/>
              </a:rPr>
              <a:t>Public Assistance, and Hazard Mitigation Assistance</a:t>
            </a:r>
            <a:r>
              <a:rPr lang="en-US" sz="6000" dirty="0">
                <a:latin typeface="Calibri"/>
                <a:ea typeface="Calibri"/>
                <a:cs typeface="Calibri"/>
              </a:rPr>
              <a:t>. </a:t>
            </a:r>
          </a:p>
          <a:p>
            <a:pPr algn="ctr">
              <a:lnSpc>
                <a:spcPts val="8959"/>
              </a:lnSpc>
              <a:spcBef>
                <a:spcPct val="0"/>
              </a:spcBef>
            </a:pPr>
            <a:endParaRPr lang="en-US" sz="6000" dirty="0">
              <a:latin typeface="Calibri"/>
              <a:ea typeface="Calibri"/>
              <a:cs typeface="Calibri"/>
            </a:endParaRPr>
          </a:p>
          <a:p>
            <a:pPr algn="ctr">
              <a:lnSpc>
                <a:spcPts val="8959"/>
              </a:lnSpc>
              <a:spcBef>
                <a:spcPct val="0"/>
              </a:spcBef>
            </a:pPr>
            <a:r>
              <a:rPr lang="en-US" sz="6000" dirty="0">
                <a:latin typeface="Calibri"/>
                <a:ea typeface="Calibri"/>
                <a:cs typeface="Calibri"/>
              </a:rPr>
              <a:t>Volunteer attorneys will only work with applicants for Individual Assistance.</a:t>
            </a:r>
          </a:p>
          <a:p>
            <a:pPr algn="l"/>
            <a:endParaRPr lang="en-US" dirty="0">
              <a:ea typeface="Calibri"/>
              <a:cs typeface="Calibri"/>
            </a:endParaRPr>
          </a:p>
        </p:txBody>
      </p:sp>
      <p:pic>
        <p:nvPicPr>
          <p:cNvPr id="8" name="Picture 7" descr="A clock with blue letters&#10;&#10;AI-generated content may be incorrect.">
            <a:extLst>
              <a:ext uri="{FF2B5EF4-FFF2-40B4-BE49-F238E27FC236}">
                <a16:creationId xmlns:a16="http://schemas.microsoft.com/office/drawing/2014/main" id="{17D87C14-99A8-873E-C031-937169501D29}"/>
              </a:ext>
            </a:extLst>
          </p:cNvPr>
          <p:cNvPicPr>
            <a:picLocks noChangeAspect="1"/>
          </p:cNvPicPr>
          <p:nvPr/>
        </p:nvPicPr>
        <p:blipFill>
          <a:blip r:embed="rId3"/>
          <a:stretch>
            <a:fillRect/>
          </a:stretch>
        </p:blipFill>
        <p:spPr>
          <a:xfrm>
            <a:off x="6427839" y="8063035"/>
            <a:ext cx="5432322" cy="1928474"/>
          </a:xfrm>
          <a:prstGeom prst="rect">
            <a:avLst/>
          </a:prstGeom>
        </p:spPr>
      </p:pic>
    </p:spTree>
    <p:extLst>
      <p:ext uri="{BB962C8B-B14F-4D97-AF65-F5344CB8AC3E}">
        <p14:creationId xmlns:p14="http://schemas.microsoft.com/office/powerpoint/2010/main" val="95250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health care system&#10;&#10;AI-generated content may be incorrect.">
            <a:extLst>
              <a:ext uri="{FF2B5EF4-FFF2-40B4-BE49-F238E27FC236}">
                <a16:creationId xmlns:a16="http://schemas.microsoft.com/office/drawing/2014/main" id="{C154F78A-1D7A-A6EB-AC94-DAE6EB3034D4}"/>
              </a:ext>
            </a:extLst>
          </p:cNvPr>
          <p:cNvPicPr>
            <a:picLocks noChangeAspect="1"/>
          </p:cNvPicPr>
          <p:nvPr/>
        </p:nvPicPr>
        <p:blipFill>
          <a:blip r:embed="rId3"/>
          <a:stretch>
            <a:fillRect/>
          </a:stretch>
        </p:blipFill>
        <p:spPr>
          <a:xfrm>
            <a:off x="5169477" y="0"/>
            <a:ext cx="7949045" cy="10287000"/>
          </a:xfrm>
          <a:prstGeom prst="rect">
            <a:avLst/>
          </a:prstGeom>
        </p:spPr>
      </p:pic>
    </p:spTree>
    <p:extLst>
      <p:ext uri="{BB962C8B-B14F-4D97-AF65-F5344CB8AC3E}">
        <p14:creationId xmlns:p14="http://schemas.microsoft.com/office/powerpoint/2010/main" val="146061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36926-344B-2152-0572-85C05EF53DE9}"/>
            </a:ext>
          </a:extLst>
        </p:cNvPr>
        <p:cNvGrpSpPr/>
        <p:nvPr/>
      </p:nvGrpSpPr>
      <p:grpSpPr>
        <a:xfrm>
          <a:off x="0" y="0"/>
          <a:ext cx="0" cy="0"/>
          <a:chOff x="0" y="0"/>
          <a:chExt cx="0" cy="0"/>
        </a:xfrm>
      </p:grpSpPr>
      <p:pic>
        <p:nvPicPr>
          <p:cNvPr id="2" name="Picture 1" descr="A diagram of a health care system&#10;&#10;AI-generated content may be incorrect.">
            <a:extLst>
              <a:ext uri="{FF2B5EF4-FFF2-40B4-BE49-F238E27FC236}">
                <a16:creationId xmlns:a16="http://schemas.microsoft.com/office/drawing/2014/main" id="{5E4CD17E-7064-2F07-549C-C4BF2D4B3946}"/>
              </a:ext>
            </a:extLst>
          </p:cNvPr>
          <p:cNvPicPr>
            <a:picLocks noChangeAspect="1"/>
          </p:cNvPicPr>
          <p:nvPr/>
        </p:nvPicPr>
        <p:blipFill>
          <a:blip r:embed="rId3"/>
          <a:stretch>
            <a:fillRect/>
          </a:stretch>
        </p:blipFill>
        <p:spPr>
          <a:xfrm>
            <a:off x="2888880" y="-372993"/>
            <a:ext cx="12965635" cy="16779059"/>
          </a:xfrm>
          <a:prstGeom prst="rect">
            <a:avLst/>
          </a:prstGeom>
        </p:spPr>
      </p:pic>
    </p:spTree>
    <p:extLst>
      <p:ext uri="{BB962C8B-B14F-4D97-AF65-F5344CB8AC3E}">
        <p14:creationId xmlns:p14="http://schemas.microsoft.com/office/powerpoint/2010/main" val="1819479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9C01F-7E3A-D2B6-417E-D0936D6290A5}"/>
            </a:ext>
          </a:extLst>
        </p:cNvPr>
        <p:cNvGrpSpPr/>
        <p:nvPr/>
      </p:nvGrpSpPr>
      <p:grpSpPr>
        <a:xfrm>
          <a:off x="0" y="0"/>
          <a:ext cx="0" cy="0"/>
          <a:chOff x="0" y="0"/>
          <a:chExt cx="0" cy="0"/>
        </a:xfrm>
      </p:grpSpPr>
      <p:pic>
        <p:nvPicPr>
          <p:cNvPr id="2" name="Picture 1" descr="A diagram of a health care system&#10;&#10;AI-generated content may be incorrect.">
            <a:extLst>
              <a:ext uri="{FF2B5EF4-FFF2-40B4-BE49-F238E27FC236}">
                <a16:creationId xmlns:a16="http://schemas.microsoft.com/office/drawing/2014/main" id="{3E9F65F6-CBE7-0EF2-AD34-93F40F5A4446}"/>
              </a:ext>
            </a:extLst>
          </p:cNvPr>
          <p:cNvPicPr>
            <a:picLocks noChangeAspect="1"/>
          </p:cNvPicPr>
          <p:nvPr/>
        </p:nvPicPr>
        <p:blipFill>
          <a:blip r:embed="rId3"/>
          <a:stretch>
            <a:fillRect/>
          </a:stretch>
        </p:blipFill>
        <p:spPr>
          <a:xfrm>
            <a:off x="1898938" y="-7512733"/>
            <a:ext cx="14136119" cy="18293804"/>
          </a:xfrm>
          <a:prstGeom prst="rect">
            <a:avLst/>
          </a:prstGeom>
        </p:spPr>
      </p:pic>
    </p:spTree>
    <p:extLst>
      <p:ext uri="{BB962C8B-B14F-4D97-AF65-F5344CB8AC3E}">
        <p14:creationId xmlns:p14="http://schemas.microsoft.com/office/powerpoint/2010/main" val="483535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92704-EA8B-A44B-4151-E8D20D0F3E6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F8683B4-D1F8-A652-EEB1-67BFCFB8C9A7}"/>
              </a:ext>
            </a:extLst>
          </p:cNvPr>
          <p:cNvSpPr txBox="1"/>
          <p:nvPr/>
        </p:nvSpPr>
        <p:spPr>
          <a:xfrm>
            <a:off x="661930" y="1607056"/>
            <a:ext cx="10148638" cy="80021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200" dirty="0">
              <a:solidFill>
                <a:srgbClr val="1B1B1B"/>
              </a:solidFill>
              <a:latin typeface="Calibri"/>
              <a:ea typeface="Source Sans Pro"/>
              <a:cs typeface="Calibri"/>
            </a:endParaRPr>
          </a:p>
          <a:p>
            <a:pPr marL="571500" indent="-571500">
              <a:buFont typeface="Wingdings" panose="05000000000000000000" pitchFamily="2" charset="2"/>
              <a:buChar char="§"/>
            </a:pPr>
            <a:r>
              <a:rPr lang="en-US" sz="4800" dirty="0">
                <a:solidFill>
                  <a:srgbClr val="1B1B1B"/>
                </a:solidFill>
                <a:latin typeface="Calibri"/>
                <a:ea typeface="Source Sans Pro"/>
                <a:cs typeface="Calibri"/>
                <a:hlinkClick r:id="rId3"/>
              </a:rPr>
              <a:t>Individual Assistance Program and Policy Guide </a:t>
            </a:r>
            <a:r>
              <a:rPr lang="en-US" sz="4800" dirty="0">
                <a:solidFill>
                  <a:srgbClr val="1B1B1B"/>
                </a:solidFill>
                <a:latin typeface="Calibri"/>
                <a:ea typeface="Source Sans Pro"/>
                <a:cs typeface="Calibri"/>
              </a:rPr>
              <a:t>“IAPPG”</a:t>
            </a:r>
          </a:p>
          <a:p>
            <a:endParaRPr lang="en-US" sz="4800" dirty="0">
              <a:solidFill>
                <a:srgbClr val="1B1B1B"/>
              </a:solidFill>
              <a:latin typeface="Calibri"/>
              <a:ea typeface="Source Sans Pro"/>
              <a:cs typeface="Calibri"/>
            </a:endParaRPr>
          </a:p>
          <a:p>
            <a:pPr marL="571500" indent="-571500">
              <a:buFont typeface="Wingdings" panose="05000000000000000000" pitchFamily="2" charset="2"/>
              <a:buChar char="§"/>
            </a:pPr>
            <a:r>
              <a:rPr lang="en-US" sz="4800" dirty="0">
                <a:solidFill>
                  <a:srgbClr val="1B1B1B"/>
                </a:solidFill>
                <a:latin typeface="Calibri"/>
                <a:ea typeface="Source Sans Pro"/>
                <a:cs typeface="Calibri"/>
                <a:hlinkClick r:id="rId4"/>
              </a:rPr>
              <a:t>FEMA September 2021 Ownership and Occupancy Memo</a:t>
            </a:r>
            <a:endParaRPr lang="en-US" sz="4800" dirty="0">
              <a:solidFill>
                <a:srgbClr val="1B1B1B"/>
              </a:solidFill>
              <a:latin typeface="Calibri"/>
              <a:ea typeface="Source Sans Pro"/>
              <a:cs typeface="Calibri"/>
            </a:endParaRPr>
          </a:p>
          <a:p>
            <a:endParaRPr lang="en-US" sz="4800" dirty="0">
              <a:solidFill>
                <a:srgbClr val="1B1B1B"/>
              </a:solidFill>
              <a:latin typeface="Calibri"/>
              <a:ea typeface="Source Sans Pro"/>
              <a:cs typeface="Calibri"/>
            </a:endParaRPr>
          </a:p>
          <a:p>
            <a:pPr marL="571500" indent="-571500">
              <a:buFont typeface="Wingdings" panose="05000000000000000000" pitchFamily="2" charset="2"/>
              <a:buChar char="§"/>
            </a:pPr>
            <a:r>
              <a:rPr lang="en-US" sz="4800" dirty="0">
                <a:solidFill>
                  <a:srgbClr val="1B1B1B"/>
                </a:solidFill>
                <a:latin typeface="Calibri"/>
                <a:ea typeface="Source Sans Pro"/>
                <a:cs typeface="Calibri"/>
                <a:hlinkClick r:id="rId5">
                  <a:extLst>
                    <a:ext uri="{A12FA001-AC4F-418D-AE19-62706E023703}">
                      <ahyp:hlinkClr xmlns:ahyp="http://schemas.microsoft.com/office/drawing/2018/hyperlinkcolor" val="tx"/>
                    </a:ext>
                  </a:extLst>
                </a:hlinkClick>
              </a:rPr>
              <a:t>FEMA March 22, 2024 IAPPG Updates </a:t>
            </a:r>
            <a:r>
              <a:rPr lang="en-US" sz="4800" dirty="0">
                <a:solidFill>
                  <a:srgbClr val="1B1B1B"/>
                </a:solidFill>
                <a:latin typeface="Calibri"/>
                <a:ea typeface="Source Sans Pro"/>
                <a:cs typeface="Calibri"/>
                <a:hlinkClick r:id="rId5"/>
              </a:rPr>
              <a:t>Memo</a:t>
            </a:r>
            <a:endParaRPr lang="en-US" sz="4800" dirty="0">
              <a:solidFill>
                <a:srgbClr val="1B1B1B"/>
              </a:solidFill>
              <a:latin typeface="Calibri"/>
              <a:ea typeface="Source Sans Pro"/>
              <a:cs typeface="Calibri"/>
              <a:hlinkClick r:id="rId5">
                <a:extLst>
                  <a:ext uri="{A12FA001-AC4F-418D-AE19-62706E023703}">
                    <ahyp:hlinkClr xmlns:ahyp="http://schemas.microsoft.com/office/drawing/2018/hyperlinkcolor" val="tx"/>
                  </a:ext>
                </a:extLst>
              </a:hlinkClick>
            </a:endParaRPr>
          </a:p>
          <a:p>
            <a:endParaRPr lang="en-US" sz="4800" dirty="0">
              <a:solidFill>
                <a:srgbClr val="1B1B1B"/>
              </a:solidFill>
              <a:latin typeface="Source Sans Pro"/>
              <a:ea typeface="Source Sans Pro"/>
              <a:cs typeface="Calibri"/>
            </a:endParaRPr>
          </a:p>
          <a:p>
            <a:pPr marL="571500" indent="-571500">
              <a:buFont typeface="Wingdings" panose="05000000000000000000" pitchFamily="2" charset="2"/>
              <a:buChar char="§"/>
            </a:pPr>
            <a:r>
              <a:rPr lang="en-US" sz="4000" dirty="0">
                <a:solidFill>
                  <a:srgbClr val="000000"/>
                </a:solidFill>
                <a:latin typeface="Calibri"/>
                <a:ea typeface="Calibri"/>
                <a:cs typeface="Calibri"/>
                <a:hlinkClick r:id="rId6">
                  <a:extLst>
                    <a:ext uri="{A12FA001-AC4F-418D-AE19-62706E023703}">
                      <ahyp:hlinkClr xmlns:ahyp="http://schemas.microsoft.com/office/drawing/2018/hyperlinkcolor" val="tx"/>
                    </a:ext>
                  </a:extLst>
                </a:hlinkClick>
              </a:rPr>
              <a:t>FEMA Acronyms, Abbreviations, and Terms</a:t>
            </a:r>
            <a:endParaRPr lang="en-US" sz="4000">
              <a:ea typeface="Calibri"/>
              <a:cs typeface="Calibri"/>
            </a:endParaRPr>
          </a:p>
        </p:txBody>
      </p:sp>
      <p:pic>
        <p:nvPicPr>
          <p:cNvPr id="4" name="Picture 3">
            <a:extLst>
              <a:ext uri="{FF2B5EF4-FFF2-40B4-BE49-F238E27FC236}">
                <a16:creationId xmlns:a16="http://schemas.microsoft.com/office/drawing/2014/main" id="{DD562358-913D-5989-B7B4-5019A35CB5E2}"/>
              </a:ext>
            </a:extLst>
          </p:cNvPr>
          <p:cNvPicPr>
            <a:picLocks noChangeAspect="1"/>
          </p:cNvPicPr>
          <p:nvPr/>
        </p:nvPicPr>
        <p:blipFill>
          <a:blip r:embed="rId7"/>
          <a:stretch>
            <a:fillRect/>
          </a:stretch>
        </p:blipFill>
        <p:spPr>
          <a:xfrm>
            <a:off x="11632483" y="1958261"/>
            <a:ext cx="5848350" cy="7515225"/>
          </a:xfrm>
          <a:prstGeom prst="rect">
            <a:avLst/>
          </a:prstGeom>
        </p:spPr>
      </p:pic>
      <p:sp>
        <p:nvSpPr>
          <p:cNvPr id="12" name="TextBox 11">
            <a:extLst>
              <a:ext uri="{FF2B5EF4-FFF2-40B4-BE49-F238E27FC236}">
                <a16:creationId xmlns:a16="http://schemas.microsoft.com/office/drawing/2014/main" id="{74643728-FA4F-F78B-5CBF-911581C826D9}"/>
              </a:ext>
            </a:extLst>
          </p:cNvPr>
          <p:cNvSpPr txBox="1"/>
          <p:nvPr/>
        </p:nvSpPr>
        <p:spPr>
          <a:xfrm>
            <a:off x="3023420" y="591393"/>
            <a:ext cx="12491883" cy="1015663"/>
          </a:xfrm>
          <a:prstGeom prst="rect">
            <a:avLst/>
          </a:prstGeom>
          <a:noFill/>
        </p:spPr>
        <p:txBody>
          <a:bodyPr wrap="square" rtlCol="0">
            <a:spAutoFit/>
          </a:bodyPr>
          <a:lstStyle/>
          <a:p>
            <a:pPr algn="ctr"/>
            <a:r>
              <a:rPr lang="en-US" sz="6000" b="1" dirty="0">
                <a:solidFill>
                  <a:srgbClr val="1B1B1B"/>
                </a:solidFill>
                <a:ea typeface="Source Sans Pro"/>
                <a:cs typeface="Calibri"/>
              </a:rPr>
              <a:t>FEMA Individual Assistance </a:t>
            </a:r>
            <a:endParaRPr lang="en-US" sz="6000" b="1" dirty="0">
              <a:solidFill>
                <a:srgbClr val="1B1B1B"/>
              </a:solidFill>
              <a:latin typeface="Calibri"/>
              <a:ea typeface="Source Sans Pro"/>
              <a:cs typeface="Calibri"/>
            </a:endParaRPr>
          </a:p>
        </p:txBody>
      </p:sp>
    </p:spTree>
    <p:extLst>
      <p:ext uri="{BB962C8B-B14F-4D97-AF65-F5344CB8AC3E}">
        <p14:creationId xmlns:p14="http://schemas.microsoft.com/office/powerpoint/2010/main" val="3142459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5CC4F4-122A-30BB-B0DF-96C198D2D975}"/>
              </a:ext>
            </a:extLst>
          </p:cNvPr>
          <p:cNvSpPr txBox="1"/>
          <p:nvPr/>
        </p:nvSpPr>
        <p:spPr>
          <a:xfrm>
            <a:off x="656408" y="514918"/>
            <a:ext cx="16964140" cy="83407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1B1B1B"/>
                </a:solidFill>
                <a:ea typeface="Source Sans Pro"/>
                <a:cs typeface="Calibri"/>
              </a:rPr>
              <a:t>FEMA Individual Assistance </a:t>
            </a:r>
          </a:p>
          <a:p>
            <a:endParaRPr lang="en-US" sz="4200" dirty="0">
              <a:solidFill>
                <a:srgbClr val="1B1B1B"/>
              </a:solidFill>
              <a:ea typeface="Source Sans Pro"/>
              <a:cs typeface="Calibri"/>
            </a:endParaRPr>
          </a:p>
          <a:p>
            <a:pPr marL="571500" indent="-571500">
              <a:buFont typeface="Wingdings" panose="05000000000000000000" pitchFamily="2" charset="2"/>
              <a:buChar char="§"/>
            </a:pPr>
            <a:r>
              <a:rPr lang="en-US" sz="4800" dirty="0">
                <a:solidFill>
                  <a:srgbClr val="1B1B1B"/>
                </a:solidFill>
                <a:ea typeface="Source Sans Pro"/>
                <a:cs typeface="Calibri"/>
              </a:rPr>
              <a:t>Individual Assistance may include:</a:t>
            </a:r>
          </a:p>
          <a:p>
            <a:pPr lvl="3">
              <a:spcAft>
                <a:spcPts val="1500"/>
              </a:spcAft>
              <a:buFont typeface="Arial" panose="020B0604020202020204" pitchFamily="34" charset="0"/>
              <a:buChar char="•"/>
            </a:pPr>
            <a:r>
              <a:rPr lang="en-US" sz="4800" b="1" i="0" dirty="0">
                <a:solidFill>
                  <a:srgbClr val="1B1B1B"/>
                </a:solidFill>
                <a:effectLst/>
              </a:rPr>
              <a:t>Individuals and Households Program</a:t>
            </a:r>
            <a:r>
              <a:rPr lang="en-US" sz="4800" b="0" i="0" dirty="0">
                <a:solidFill>
                  <a:srgbClr val="1B1B1B"/>
                </a:solidFill>
                <a:effectLst/>
              </a:rPr>
              <a:t>*</a:t>
            </a:r>
          </a:p>
          <a:p>
            <a:pPr lvl="3">
              <a:spcAft>
                <a:spcPts val="1500"/>
              </a:spcAft>
              <a:buFont typeface="Arial" panose="020B0604020202020204" pitchFamily="34" charset="0"/>
              <a:buChar char="•"/>
            </a:pPr>
            <a:r>
              <a:rPr lang="en-US" sz="4800" b="0" i="0" dirty="0">
                <a:solidFill>
                  <a:srgbClr val="1B1B1B"/>
                </a:solidFill>
                <a:effectLst/>
              </a:rPr>
              <a:t>Crisis Counseling Program: </a:t>
            </a:r>
            <a:r>
              <a:rPr lang="en-US" sz="3600" b="0" i="0" dirty="0">
                <a:solidFill>
                  <a:srgbClr val="1B1B1B"/>
                </a:solidFill>
                <a:effectLst/>
              </a:rPr>
              <a:t>IAPPG Chapter 5</a:t>
            </a:r>
          </a:p>
          <a:p>
            <a:pPr lvl="3">
              <a:spcAft>
                <a:spcPts val="1500"/>
              </a:spcAft>
              <a:buFont typeface="Arial" panose="020B0604020202020204" pitchFamily="34" charset="0"/>
              <a:buChar char="•"/>
            </a:pPr>
            <a:r>
              <a:rPr lang="en-US" sz="4800" b="0" i="0" dirty="0">
                <a:solidFill>
                  <a:srgbClr val="1B1B1B"/>
                </a:solidFill>
                <a:effectLst/>
              </a:rPr>
              <a:t>Disaster Case Management (DCM): </a:t>
            </a:r>
            <a:r>
              <a:rPr lang="en-US" sz="3600" b="0" i="0" dirty="0">
                <a:solidFill>
                  <a:srgbClr val="1B1B1B"/>
                </a:solidFill>
                <a:effectLst/>
              </a:rPr>
              <a:t>IAPPG Chapter 4</a:t>
            </a:r>
          </a:p>
          <a:p>
            <a:pPr lvl="3">
              <a:spcAft>
                <a:spcPts val="1500"/>
              </a:spcAft>
              <a:buFont typeface="Arial" panose="020B0604020202020204" pitchFamily="34" charset="0"/>
              <a:buChar char="•"/>
            </a:pPr>
            <a:r>
              <a:rPr lang="en-US" sz="4800" b="0" i="0" dirty="0">
                <a:solidFill>
                  <a:srgbClr val="1B1B1B"/>
                </a:solidFill>
                <a:effectLst/>
              </a:rPr>
              <a:t>Disaster Legal Services: </a:t>
            </a:r>
            <a:r>
              <a:rPr lang="en-US" sz="3600" dirty="0">
                <a:solidFill>
                  <a:srgbClr val="1B1B1B"/>
                </a:solidFill>
              </a:rPr>
              <a:t>IAPPG Chapter 6</a:t>
            </a:r>
            <a:endParaRPr lang="en-US" sz="3600" b="0" i="0" dirty="0">
              <a:solidFill>
                <a:srgbClr val="1B1B1B"/>
              </a:solidFill>
              <a:effectLst/>
            </a:endParaRPr>
          </a:p>
          <a:p>
            <a:pPr lvl="3">
              <a:spcAft>
                <a:spcPts val="1500"/>
              </a:spcAft>
              <a:buFont typeface="Arial" panose="020B0604020202020204" pitchFamily="34" charset="0"/>
              <a:buChar char="•"/>
            </a:pPr>
            <a:r>
              <a:rPr lang="en-US" sz="4800" dirty="0">
                <a:solidFill>
                  <a:srgbClr val="1B1B1B"/>
                </a:solidFill>
              </a:rPr>
              <a:t>State can also request Disaster Unemployment Assistance (DUA) and </a:t>
            </a:r>
            <a:r>
              <a:rPr lang="en-US" sz="4800" b="0" i="0" dirty="0">
                <a:solidFill>
                  <a:srgbClr val="1B1B1B"/>
                </a:solidFill>
                <a:effectLst/>
              </a:rPr>
              <a:t>Disaster Supplemental Nutrition Assistance Program (D-SNAP)</a:t>
            </a:r>
            <a:endParaRPr lang="en-US" sz="4400" b="0" i="0" dirty="0">
              <a:solidFill>
                <a:srgbClr val="1B1B1B"/>
              </a:solidFill>
              <a:effectLst/>
            </a:endParaRPr>
          </a:p>
        </p:txBody>
      </p:sp>
    </p:spTree>
    <p:extLst>
      <p:ext uri="{BB962C8B-B14F-4D97-AF65-F5344CB8AC3E}">
        <p14:creationId xmlns:p14="http://schemas.microsoft.com/office/powerpoint/2010/main" val="4269946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6D4D1-FC49-DD0E-0E17-64D81C0B523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BD111E-C5A5-172E-B787-CF6A26E9168D}"/>
              </a:ext>
            </a:extLst>
          </p:cNvPr>
          <p:cNvSpPr txBox="1"/>
          <p:nvPr/>
        </p:nvSpPr>
        <p:spPr>
          <a:xfrm>
            <a:off x="656408" y="514918"/>
            <a:ext cx="16964140" cy="98180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1B1B1B"/>
                </a:solidFill>
                <a:ea typeface="Source Sans Pro"/>
                <a:cs typeface="Calibri"/>
              </a:rPr>
              <a:t>FEMA Individual Assistance </a:t>
            </a:r>
            <a:endParaRPr lang="en-US" sz="6000" b="1" dirty="0">
              <a:solidFill>
                <a:srgbClr val="1B1B1B"/>
              </a:solidFill>
              <a:latin typeface="Calibri"/>
              <a:ea typeface="Source Sans Pro"/>
              <a:cs typeface="Calibri"/>
            </a:endParaRPr>
          </a:p>
          <a:p>
            <a:endParaRPr lang="en-US" sz="4400" dirty="0">
              <a:solidFill>
                <a:srgbClr val="1B1B1B"/>
              </a:solidFill>
              <a:latin typeface="Calibri"/>
              <a:ea typeface="Source Sans Pro"/>
              <a:cs typeface="Calibri"/>
            </a:endParaRPr>
          </a:p>
          <a:p>
            <a:pPr marL="571500" indent="-571500">
              <a:buFont typeface="Arial" panose="020B0604020202020204" pitchFamily="34" charset="0"/>
              <a:buChar char="•"/>
            </a:pPr>
            <a:r>
              <a:rPr lang="en-US" sz="4400" dirty="0">
                <a:solidFill>
                  <a:srgbClr val="1B1B1B"/>
                </a:solidFill>
                <a:latin typeface="Calibri"/>
                <a:ea typeface="Source Sans Pro"/>
                <a:cs typeface="Calibri"/>
              </a:rPr>
              <a:t>Disaster survivors apply for assistance through the </a:t>
            </a:r>
            <a:r>
              <a:rPr lang="en-US" sz="4400" b="1" dirty="0">
                <a:solidFill>
                  <a:srgbClr val="1B1B1B"/>
                </a:solidFill>
                <a:latin typeface="Calibri"/>
                <a:ea typeface="Source Sans Pro"/>
                <a:cs typeface="Calibri"/>
              </a:rPr>
              <a:t>Individuals and Households Program (IHP)</a:t>
            </a:r>
          </a:p>
          <a:p>
            <a:pPr marL="1485900" lvl="2" indent="-571500">
              <a:buFont typeface="Courier New" panose="02070309020205020404" pitchFamily="49" charset="0"/>
              <a:buChar char="o"/>
            </a:pPr>
            <a:r>
              <a:rPr lang="en-US" sz="3600" dirty="0">
                <a:solidFill>
                  <a:srgbClr val="1B1B1B"/>
                </a:solidFill>
              </a:rPr>
              <a:t>IAPPG Chapter 3, 2021 Memo, 2024 Memo</a:t>
            </a:r>
            <a:endParaRPr lang="en-US" sz="3600" b="0" i="0">
              <a:solidFill>
                <a:srgbClr val="1B1B1B"/>
              </a:solidFill>
              <a:effectLst/>
              <a:ea typeface="Calibri"/>
              <a:cs typeface="Calibri"/>
            </a:endParaRPr>
          </a:p>
          <a:p>
            <a:pPr marL="1028700" lvl="1" indent="-571500">
              <a:buFont typeface="Courier New" panose="020B0604020202020204" pitchFamily="34" charset="0"/>
              <a:buChar char="o"/>
            </a:pPr>
            <a:endParaRPr lang="en-US" sz="4400" dirty="0">
              <a:solidFill>
                <a:srgbClr val="1B1B1B"/>
              </a:solidFill>
              <a:latin typeface="Calibri"/>
              <a:ea typeface="Source Sans Pro"/>
              <a:cs typeface="Calibri"/>
            </a:endParaRPr>
          </a:p>
          <a:p>
            <a:pPr marL="571500" indent="-571500">
              <a:buFont typeface="Arial" panose="020B0604020202020204" pitchFamily="34" charset="0"/>
              <a:buChar char="•"/>
            </a:pPr>
            <a:r>
              <a:rPr lang="en-US" sz="4400" dirty="0">
                <a:solidFill>
                  <a:srgbClr val="1B1B1B"/>
                </a:solidFill>
                <a:latin typeface="Calibri"/>
                <a:ea typeface="Source Sans Pro"/>
                <a:cs typeface="Calibri"/>
              </a:rPr>
              <a:t>Individuals and Households Program period of assistance is limited to </a:t>
            </a:r>
            <a:r>
              <a:rPr lang="en-US" sz="4400" b="1" dirty="0">
                <a:solidFill>
                  <a:srgbClr val="1B1B1B"/>
                </a:solidFill>
                <a:latin typeface="Calibri"/>
                <a:ea typeface="Source Sans Pro"/>
                <a:cs typeface="Calibri"/>
              </a:rPr>
              <a:t>18 months</a:t>
            </a:r>
            <a:r>
              <a:rPr lang="en-US" sz="4400" dirty="0">
                <a:solidFill>
                  <a:srgbClr val="1B1B1B"/>
                </a:solidFill>
                <a:latin typeface="Calibri"/>
                <a:ea typeface="Source Sans Pro"/>
                <a:cs typeface="Calibri"/>
              </a:rPr>
              <a:t> following the date of the Presidential disaster declaration and may be extended due to extraordinary circumstances </a:t>
            </a:r>
            <a:r>
              <a:rPr lang="en-US" sz="3200" dirty="0">
                <a:solidFill>
                  <a:srgbClr val="1B1B1B"/>
                </a:solidFill>
                <a:latin typeface="Calibri"/>
                <a:ea typeface="Source Sans Pro"/>
                <a:cs typeface="Calibri"/>
              </a:rPr>
              <a:t>(</a:t>
            </a:r>
            <a:r>
              <a:rPr lang="en-US" sz="3200" dirty="0">
                <a:solidFill>
                  <a:srgbClr val="000000"/>
                </a:solidFill>
                <a:latin typeface="Calibri"/>
                <a:ea typeface="Calibri"/>
                <a:cs typeface="Calibri"/>
              </a:rPr>
              <a:t>42</a:t>
            </a:r>
            <a:r>
              <a:rPr lang="en-US" sz="3200" dirty="0">
                <a:ea typeface="Calibri"/>
                <a:cs typeface="Calibri"/>
              </a:rPr>
              <a:t> U.S.C. §1574)</a:t>
            </a:r>
          </a:p>
          <a:p>
            <a:pPr marL="685800" indent="-685800">
              <a:buFont typeface="Arial"/>
              <a:buChar char="•"/>
            </a:pPr>
            <a:endParaRPr lang="en-US" sz="4400" dirty="0">
              <a:ea typeface="Calibri"/>
              <a:cs typeface="Calibri"/>
            </a:endParaRPr>
          </a:p>
          <a:p>
            <a:pPr marL="685800" indent="-685800">
              <a:buFont typeface="Arial"/>
              <a:buChar char="•"/>
            </a:pPr>
            <a:r>
              <a:rPr lang="en-US" sz="4400" dirty="0">
                <a:ea typeface="Calibri"/>
                <a:cs typeface="Calibri"/>
              </a:rPr>
              <a:t>Survivors who are living in FEMA temporary housing or receiving FEMA Rental Assistance may receive an extension past 18-month period of assistance. Most survivors must transition out of Manufactured Housing Unit, may be offered MHU for purchase, or pay rent for MHU.</a:t>
            </a:r>
          </a:p>
        </p:txBody>
      </p:sp>
    </p:spTree>
    <p:extLst>
      <p:ext uri="{BB962C8B-B14F-4D97-AF65-F5344CB8AC3E}">
        <p14:creationId xmlns:p14="http://schemas.microsoft.com/office/powerpoint/2010/main" val="2732629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50A95-B6A0-E8EC-A599-9FEB9DAF74E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173E6CF-8DE6-FEF3-4167-2D6F996CE30B}"/>
              </a:ext>
            </a:extLst>
          </p:cNvPr>
          <p:cNvSpPr txBox="1"/>
          <p:nvPr/>
        </p:nvSpPr>
        <p:spPr>
          <a:xfrm>
            <a:off x="656408" y="514918"/>
            <a:ext cx="16964140" cy="83407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1B1B1B"/>
                </a:solidFill>
                <a:ea typeface="Source Sans Pro"/>
                <a:cs typeface="Calibri"/>
              </a:rPr>
              <a:t>FEMA Individual Assistance </a:t>
            </a:r>
            <a:endParaRPr lang="en-US" sz="6000" b="1" dirty="0">
              <a:solidFill>
                <a:srgbClr val="1B1B1B"/>
              </a:solidFill>
              <a:latin typeface="Calibri"/>
              <a:ea typeface="Source Sans Pro"/>
              <a:cs typeface="Calibri"/>
            </a:endParaRPr>
          </a:p>
          <a:p>
            <a:endParaRPr lang="en-US" sz="4400" dirty="0">
              <a:solidFill>
                <a:srgbClr val="1B1B1B"/>
              </a:solidFill>
              <a:latin typeface="Calibri"/>
              <a:ea typeface="Source Sans Pro"/>
              <a:cs typeface="Calibri"/>
            </a:endParaRPr>
          </a:p>
          <a:p>
            <a:pPr algn="ctr"/>
            <a:endParaRPr lang="en-US" sz="4800" dirty="0">
              <a:ea typeface="Calibri"/>
              <a:cs typeface="Calibri"/>
            </a:endParaRPr>
          </a:p>
          <a:p>
            <a:pPr algn="ctr"/>
            <a:r>
              <a:rPr lang="en-US" sz="4800" b="1" dirty="0">
                <a:ea typeface="Calibri"/>
                <a:cs typeface="Calibri"/>
              </a:rPr>
              <a:t>Survivors do not have 18 months to </a:t>
            </a:r>
            <a:r>
              <a:rPr lang="en-US" sz="4800" b="1" i="1" dirty="0">
                <a:ea typeface="Calibri"/>
                <a:cs typeface="Calibri"/>
              </a:rPr>
              <a:t>apply</a:t>
            </a:r>
            <a:r>
              <a:rPr lang="en-US" sz="4800" b="1" dirty="0">
                <a:ea typeface="Calibri"/>
                <a:cs typeface="Calibri"/>
              </a:rPr>
              <a:t> for assistance!</a:t>
            </a:r>
          </a:p>
          <a:p>
            <a:endParaRPr lang="en-US" sz="4800" b="1" dirty="0">
              <a:ea typeface="Calibri"/>
              <a:cs typeface="Calibri"/>
            </a:endParaRPr>
          </a:p>
          <a:p>
            <a:pPr algn="ctr"/>
            <a:r>
              <a:rPr lang="en-US" sz="4800" dirty="0">
                <a:ea typeface="Calibri"/>
                <a:cs typeface="Calibri"/>
              </a:rPr>
              <a:t>Survivors have </a:t>
            </a:r>
            <a:r>
              <a:rPr lang="en-US" sz="4800" b="1" u="sng" dirty="0">
                <a:ea typeface="Calibri"/>
                <a:cs typeface="Calibri"/>
              </a:rPr>
              <a:t>60 days</a:t>
            </a:r>
            <a:r>
              <a:rPr lang="en-US" sz="4800" dirty="0">
                <a:ea typeface="Calibri"/>
                <a:cs typeface="Calibri"/>
              </a:rPr>
              <a:t> from the disaster declaration date to submit an initial application for assistance. </a:t>
            </a:r>
          </a:p>
          <a:p>
            <a:pPr algn="ctr"/>
            <a:endParaRPr lang="en-US" sz="4800" dirty="0">
              <a:ea typeface="Calibri"/>
              <a:cs typeface="Calibri"/>
            </a:endParaRPr>
          </a:p>
          <a:p>
            <a:pPr algn="ctr"/>
            <a:r>
              <a:rPr lang="en-US" sz="4800" dirty="0">
                <a:ea typeface="Calibri"/>
                <a:cs typeface="Calibri"/>
              </a:rPr>
              <a:t>Application deadlines may (and usually are) extended.</a:t>
            </a:r>
          </a:p>
          <a:p>
            <a:pPr algn="ctr"/>
            <a:endParaRPr lang="en-US" sz="4800" dirty="0">
              <a:ea typeface="Calibri"/>
              <a:cs typeface="Calibri"/>
            </a:endParaRPr>
          </a:p>
          <a:p>
            <a:pPr algn="ctr"/>
            <a:r>
              <a:rPr lang="en-US" sz="4800" dirty="0">
                <a:ea typeface="Calibri"/>
                <a:cs typeface="Calibri"/>
              </a:rPr>
              <a:t>Late applications may be excepted for certain reasons.</a:t>
            </a:r>
          </a:p>
        </p:txBody>
      </p:sp>
    </p:spTree>
    <p:extLst>
      <p:ext uri="{BB962C8B-B14F-4D97-AF65-F5344CB8AC3E}">
        <p14:creationId xmlns:p14="http://schemas.microsoft.com/office/powerpoint/2010/main" val="2729426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A0C1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31664F-2779-895B-1953-0597F3230D8B}"/>
              </a:ext>
            </a:extLst>
          </p:cNvPr>
          <p:cNvSpPr txBox="1"/>
          <p:nvPr/>
        </p:nvSpPr>
        <p:spPr>
          <a:xfrm>
            <a:off x="2737827" y="4060336"/>
            <a:ext cx="1282822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solidFill>
                  <a:schemeClr val="bg1"/>
                </a:solidFill>
                <a:ea typeface="Calibri"/>
                <a:cs typeface="Calibri"/>
              </a:rPr>
              <a:t>DR-4860-KY Snapshot</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A0C16"/>
        </a:solidFill>
        <a:effectLst/>
      </p:bgPr>
    </p:bg>
    <p:spTree>
      <p:nvGrpSpPr>
        <p:cNvPr id="1" name="">
          <a:extLst>
            <a:ext uri="{FF2B5EF4-FFF2-40B4-BE49-F238E27FC236}">
              <a16:creationId xmlns:a16="http://schemas.microsoft.com/office/drawing/2014/main" id="{E7FE0714-BFF0-86CB-8330-76D7366CAC7F}"/>
            </a:ext>
          </a:extLst>
        </p:cNvPr>
        <p:cNvGrpSpPr/>
        <p:nvPr/>
      </p:nvGrpSpPr>
      <p:grpSpPr>
        <a:xfrm>
          <a:off x="0" y="0"/>
          <a:ext cx="0" cy="0"/>
          <a:chOff x="0" y="0"/>
          <a:chExt cx="0" cy="0"/>
        </a:xfrm>
      </p:grpSpPr>
      <p:pic>
        <p:nvPicPr>
          <p:cNvPr id="1026" name="Picture 2" descr="Map of Kentucky">
            <a:extLst>
              <a:ext uri="{FF2B5EF4-FFF2-40B4-BE49-F238E27FC236}">
                <a16:creationId xmlns:a16="http://schemas.microsoft.com/office/drawing/2014/main" id="{808AC6E0-CF88-2033-9BBC-B7D33CB4F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5406" y="98748"/>
            <a:ext cx="13057187" cy="1008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45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0C16"/>
        </a:solidFill>
        <a:effectLst/>
      </p:bgPr>
    </p:bg>
    <p:spTree>
      <p:nvGrpSpPr>
        <p:cNvPr id="1" name=""/>
        <p:cNvGrpSpPr/>
        <p:nvPr/>
      </p:nvGrpSpPr>
      <p:grpSpPr>
        <a:xfrm>
          <a:off x="0" y="0"/>
          <a:ext cx="0" cy="0"/>
          <a:chOff x="0" y="0"/>
          <a:chExt cx="0" cy="0"/>
        </a:xfrm>
      </p:grpSpPr>
      <p:grpSp>
        <p:nvGrpSpPr>
          <p:cNvPr id="2" name="Group 2"/>
          <p:cNvGrpSpPr/>
          <p:nvPr/>
        </p:nvGrpSpPr>
        <p:grpSpPr>
          <a:xfrm>
            <a:off x="2617126" y="1235007"/>
            <a:ext cx="3939171" cy="3908493"/>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en-US"/>
            </a:p>
          </p:txBody>
        </p:sp>
      </p:grpSp>
      <p:grpSp>
        <p:nvGrpSpPr>
          <p:cNvPr id="4" name="Group 4"/>
          <p:cNvGrpSpPr/>
          <p:nvPr/>
        </p:nvGrpSpPr>
        <p:grpSpPr>
          <a:xfrm>
            <a:off x="11612256" y="1235007"/>
            <a:ext cx="3908493" cy="390849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t="-25136" b="-25136"/>
              </a:stretch>
            </a:blipFill>
          </p:spPr>
          <p:txBody>
            <a:bodyPr/>
            <a:lstStyle/>
            <a:p>
              <a:endParaRPr lang="en-US"/>
            </a:p>
          </p:txBody>
        </p:sp>
      </p:grpSp>
      <p:sp>
        <p:nvSpPr>
          <p:cNvPr id="6" name="Freeform 6"/>
          <p:cNvSpPr/>
          <p:nvPr/>
        </p:nvSpPr>
        <p:spPr>
          <a:xfrm>
            <a:off x="7142846" y="8017113"/>
            <a:ext cx="6020254" cy="1658814"/>
          </a:xfrm>
          <a:custGeom>
            <a:avLst/>
            <a:gdLst/>
            <a:ahLst/>
            <a:cxnLst/>
            <a:rect l="l" t="t" r="r" b="b"/>
            <a:pathLst>
              <a:path w="6020254" h="1658814">
                <a:moveTo>
                  <a:pt x="0" y="0"/>
                </a:moveTo>
                <a:lnTo>
                  <a:pt x="6020255" y="0"/>
                </a:lnTo>
                <a:lnTo>
                  <a:pt x="6020255" y="1658815"/>
                </a:lnTo>
                <a:lnTo>
                  <a:pt x="0" y="1658815"/>
                </a:lnTo>
                <a:lnTo>
                  <a:pt x="0" y="0"/>
                </a:lnTo>
                <a:close/>
              </a:path>
            </a:pathLst>
          </a:custGeom>
          <a:blipFill>
            <a:blip r:embed="rId5"/>
            <a:stretch>
              <a:fillRect/>
            </a:stretch>
          </a:blipFill>
        </p:spPr>
        <p:txBody>
          <a:bodyPr/>
          <a:lstStyle/>
          <a:p>
            <a:endParaRPr lang="en-US"/>
          </a:p>
        </p:txBody>
      </p:sp>
      <p:sp>
        <p:nvSpPr>
          <p:cNvPr id="7" name="Freeform 7"/>
          <p:cNvSpPr/>
          <p:nvPr/>
        </p:nvSpPr>
        <p:spPr>
          <a:xfrm>
            <a:off x="6259692" y="8017113"/>
            <a:ext cx="1440152" cy="1658814"/>
          </a:xfrm>
          <a:custGeom>
            <a:avLst/>
            <a:gdLst/>
            <a:ahLst/>
            <a:cxnLst/>
            <a:rect l="l" t="t" r="r" b="b"/>
            <a:pathLst>
              <a:path w="1440152" h="1658814">
                <a:moveTo>
                  <a:pt x="0" y="0"/>
                </a:moveTo>
                <a:lnTo>
                  <a:pt x="1440153" y="0"/>
                </a:lnTo>
                <a:lnTo>
                  <a:pt x="1440153" y="1658815"/>
                </a:lnTo>
                <a:lnTo>
                  <a:pt x="0" y="1658815"/>
                </a:lnTo>
                <a:lnTo>
                  <a:pt x="0" y="0"/>
                </a:lnTo>
                <a:close/>
              </a:path>
            </a:pathLst>
          </a:custGeom>
          <a:blipFill>
            <a:blip r:embed="rId6"/>
            <a:stretch>
              <a:fillRect/>
            </a:stretch>
          </a:blipFill>
        </p:spPr>
        <p:txBody>
          <a:bodyPr/>
          <a:lstStyle/>
          <a:p>
            <a:endParaRPr lang="en-US"/>
          </a:p>
        </p:txBody>
      </p:sp>
      <p:sp>
        <p:nvSpPr>
          <p:cNvPr id="8" name="TextBox 8"/>
          <p:cNvSpPr txBox="1"/>
          <p:nvPr/>
        </p:nvSpPr>
        <p:spPr>
          <a:xfrm>
            <a:off x="297112" y="5674596"/>
            <a:ext cx="8883201" cy="1487330"/>
          </a:xfrm>
          <a:prstGeom prst="rect">
            <a:avLst/>
          </a:prstGeom>
        </p:spPr>
        <p:txBody>
          <a:bodyPr lIns="0" tIns="0" rIns="0" bIns="0" rtlCol="0" anchor="t">
            <a:spAutoFit/>
          </a:bodyPr>
          <a:lstStyle/>
          <a:p>
            <a:pPr algn="ctr">
              <a:lnSpc>
                <a:spcPts val="1999"/>
              </a:lnSpc>
            </a:pPr>
            <a:r>
              <a:rPr lang="en-US" sz="3999" dirty="0">
                <a:solidFill>
                  <a:srgbClr val="FFFFFF"/>
                </a:solidFill>
                <a:latin typeface="Canva Sans"/>
                <a:ea typeface="Canva Sans"/>
                <a:cs typeface="Canva Sans"/>
                <a:sym typeface="Canva Sans"/>
              </a:rPr>
              <a:t>Whitney Bailey</a:t>
            </a:r>
          </a:p>
          <a:p>
            <a:pPr algn="ctr"/>
            <a:r>
              <a:rPr lang="en-US" sz="3999" dirty="0">
                <a:solidFill>
                  <a:srgbClr val="FFFFFF"/>
                </a:solidFill>
                <a:latin typeface="Canva Sans"/>
                <a:ea typeface="Canva Sans"/>
                <a:cs typeface="Canva Sans"/>
                <a:sym typeface="Canva Sans"/>
              </a:rPr>
              <a:t>Disaster Response Project Director</a:t>
            </a:r>
          </a:p>
          <a:p>
            <a:pPr algn="ctr"/>
            <a:r>
              <a:rPr lang="en-US" sz="3999" dirty="0">
                <a:solidFill>
                  <a:srgbClr val="FFFFFF"/>
                </a:solidFill>
                <a:latin typeface="Canva Sans"/>
                <a:ea typeface="Canva Sans"/>
                <a:cs typeface="Canva Sans"/>
                <a:sym typeface="Canva Sans"/>
              </a:rPr>
              <a:t>whitneyb@ardfky.org</a:t>
            </a:r>
          </a:p>
        </p:txBody>
      </p:sp>
      <p:sp>
        <p:nvSpPr>
          <p:cNvPr id="9" name="TextBox 9"/>
          <p:cNvSpPr txBox="1"/>
          <p:nvPr/>
        </p:nvSpPr>
        <p:spPr>
          <a:xfrm>
            <a:off x="9873704" y="5366544"/>
            <a:ext cx="7385596" cy="2427524"/>
          </a:xfrm>
          <a:prstGeom prst="rect">
            <a:avLst/>
          </a:prstGeom>
        </p:spPr>
        <p:txBody>
          <a:bodyPr lIns="0" tIns="0" rIns="0" bIns="0" rtlCol="0" anchor="t">
            <a:spAutoFit/>
          </a:bodyPr>
          <a:lstStyle/>
          <a:p>
            <a:pPr algn="ctr"/>
            <a:r>
              <a:rPr lang="en-US" sz="3999" dirty="0">
                <a:solidFill>
                  <a:srgbClr val="FFFFFF"/>
                </a:solidFill>
                <a:latin typeface="Canva Sans"/>
                <a:ea typeface="Canva Sans"/>
                <a:cs typeface="Canva Sans"/>
                <a:sym typeface="Canva Sans"/>
              </a:rPr>
              <a:t>Erica Fields</a:t>
            </a:r>
          </a:p>
          <a:p>
            <a:pPr algn="ctr"/>
            <a:r>
              <a:rPr lang="en-US" sz="3999" dirty="0">
                <a:solidFill>
                  <a:srgbClr val="FFFFFF"/>
                </a:solidFill>
                <a:latin typeface="Canva Sans"/>
                <a:ea typeface="Canva Sans"/>
                <a:cs typeface="Canva Sans"/>
                <a:sym typeface="Canva Sans"/>
              </a:rPr>
              <a:t>Disaster Response Attorney</a:t>
            </a:r>
          </a:p>
          <a:p>
            <a:pPr algn="ctr"/>
            <a:r>
              <a:rPr lang="en-US" sz="3999" dirty="0">
                <a:solidFill>
                  <a:srgbClr val="FFFFFF"/>
                </a:solidFill>
                <a:latin typeface="Canva Sans"/>
                <a:ea typeface="Canva Sans"/>
                <a:cs typeface="Canva Sans"/>
                <a:sym typeface="Canva Sans"/>
              </a:rPr>
              <a:t>ericaf@ardfky.org</a:t>
            </a:r>
          </a:p>
          <a:p>
            <a:pPr algn="ctr">
              <a:lnSpc>
                <a:spcPts val="1999"/>
              </a:lnSpc>
            </a:pPr>
            <a:endParaRPr lang="en-US" sz="3999" dirty="0">
              <a:solidFill>
                <a:srgbClr val="FFFFFF"/>
              </a:solidFill>
              <a:latin typeface="Canva Sans"/>
              <a:ea typeface="Canva Sans"/>
              <a:cs typeface="Canva Sans"/>
              <a:sym typeface="Canva Sans"/>
            </a:endParaRPr>
          </a:p>
          <a:p>
            <a:pPr algn="ctr">
              <a:lnSpc>
                <a:spcPts val="1999"/>
              </a:lnSpc>
            </a:pPr>
            <a:endParaRPr lang="en-US" sz="3999" dirty="0">
              <a:solidFill>
                <a:srgbClr val="FFFFFF"/>
              </a:solidFill>
              <a:latin typeface="Canva Sans"/>
              <a:ea typeface="Canva Sans"/>
              <a:cs typeface="Canva Sans"/>
              <a:sym typeface="Canv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BCE55B-2753-FF7D-1D53-240126C0D120}"/>
              </a:ext>
            </a:extLst>
          </p:cNvPr>
          <p:cNvSpPr txBox="1"/>
          <p:nvPr/>
        </p:nvSpPr>
        <p:spPr>
          <a:xfrm>
            <a:off x="198886" y="626545"/>
            <a:ext cx="17884087" cy="966418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ea typeface="Calibri"/>
                <a:cs typeface="Calibri"/>
              </a:rPr>
              <a:t>DR-4860-KY  </a:t>
            </a:r>
          </a:p>
          <a:p>
            <a:pPr algn="ctr"/>
            <a:endParaRPr lang="en-US" sz="4200" dirty="0">
              <a:ea typeface="Calibri"/>
              <a:cs typeface="Calibri"/>
            </a:endParaRPr>
          </a:p>
          <a:p>
            <a:r>
              <a:rPr lang="en-US" sz="4000" b="1" dirty="0">
                <a:ea typeface="Calibri"/>
                <a:cs typeface="Calibri"/>
              </a:rPr>
              <a:t>Name of disaster</a:t>
            </a:r>
            <a:r>
              <a:rPr lang="en-US" sz="4000" dirty="0">
                <a:ea typeface="Calibri"/>
                <a:cs typeface="Calibri"/>
              </a:rPr>
              <a:t>: Kentucky </a:t>
            </a:r>
            <a:r>
              <a:rPr lang="en-US" sz="4000" dirty="0">
                <a:latin typeface="Calibri"/>
                <a:ea typeface="Calibri"/>
                <a:cs typeface="Calibri"/>
              </a:rPr>
              <a:t>Severe Storms, Straight-line Winds, Flooding, Landslides, and Mudslides</a:t>
            </a:r>
          </a:p>
          <a:p>
            <a:r>
              <a:rPr lang="en-US" sz="4000" b="1" dirty="0">
                <a:ea typeface="Calibri"/>
                <a:cs typeface="Calibri"/>
              </a:rPr>
              <a:t>Dates of disaster</a:t>
            </a:r>
            <a:r>
              <a:rPr lang="en-US" sz="4000" dirty="0">
                <a:ea typeface="Calibri"/>
                <a:cs typeface="Calibri"/>
              </a:rPr>
              <a:t> (incident period): February 14, 2025 – March 7, 2025</a:t>
            </a:r>
          </a:p>
          <a:p>
            <a:endParaRPr lang="en-US" sz="4000" dirty="0">
              <a:ea typeface="Calibri"/>
              <a:cs typeface="Calibri"/>
            </a:endParaRPr>
          </a:p>
          <a:p>
            <a:pPr marL="571500" indent="-571500">
              <a:buFont typeface="Arial"/>
              <a:buChar char="•"/>
            </a:pPr>
            <a:r>
              <a:rPr lang="en-US" sz="4000" dirty="0">
                <a:ea typeface="Calibri"/>
                <a:cs typeface="Calibri"/>
              </a:rPr>
              <a:t>State of emergency declared on February 15 for all 120 counties (EM-3624-KY)</a:t>
            </a:r>
          </a:p>
          <a:p>
            <a:pPr marL="571500" indent="-571500">
              <a:buFont typeface="Arial"/>
              <a:buChar char="•"/>
            </a:pPr>
            <a:r>
              <a:rPr lang="en-US" sz="4000" dirty="0">
                <a:ea typeface="Calibri"/>
                <a:cs typeface="Calibri"/>
              </a:rPr>
              <a:t>Major Disaster Declaration on February 24 (DR-4860-KY)</a:t>
            </a:r>
          </a:p>
          <a:p>
            <a:endParaRPr lang="en-US" sz="4000" dirty="0">
              <a:ea typeface="Calibri"/>
              <a:cs typeface="Calibri"/>
            </a:endParaRPr>
          </a:p>
          <a:p>
            <a:pPr marL="571500" indent="-571500">
              <a:buFont typeface="Arial"/>
              <a:buChar char="•"/>
            </a:pPr>
            <a:r>
              <a:rPr lang="en-US" sz="4000" dirty="0">
                <a:ea typeface="Calibri"/>
                <a:cs typeface="Calibri"/>
              </a:rPr>
              <a:t>16 designated counties for FEMA Individual Assistance</a:t>
            </a:r>
          </a:p>
          <a:p>
            <a:pPr marL="1028700" lvl="1" indent="-571500">
              <a:buFont typeface="Courier New"/>
              <a:buChar char="o"/>
            </a:pPr>
            <a:r>
              <a:rPr lang="en-US" sz="4000" err="1">
                <a:ea typeface="Calibri"/>
                <a:cs typeface="Calibri"/>
              </a:rPr>
              <a:t>AppalReD</a:t>
            </a:r>
            <a:r>
              <a:rPr lang="en-US" sz="4000" dirty="0">
                <a:ea typeface="Calibri"/>
                <a:cs typeface="Calibri"/>
              </a:rPr>
              <a:t> serves 14 counties: Breathitt, Clay, Estill, Floyd, Harlan, Johnson, Knott, Lee, Leslie, Letcher, Martin, Owsley, Perry, and Pike</a:t>
            </a:r>
          </a:p>
          <a:p>
            <a:pPr marL="1028700" lvl="1" indent="-571500">
              <a:buFont typeface="Courier New"/>
              <a:buChar char="o"/>
            </a:pPr>
            <a:r>
              <a:rPr lang="en-US" sz="4000" dirty="0">
                <a:ea typeface="Calibri"/>
                <a:cs typeface="Calibri"/>
              </a:rPr>
              <a:t>Kentucky Legal Aid in Western Kentucky serves Simpson County</a:t>
            </a:r>
          </a:p>
          <a:p>
            <a:pPr marL="1028700" lvl="1" indent="-571500">
              <a:buFont typeface="Courier New"/>
              <a:buChar char="o"/>
            </a:pPr>
            <a:r>
              <a:rPr lang="en-US" sz="4000" dirty="0">
                <a:ea typeface="Calibri"/>
                <a:cs typeface="Calibri"/>
              </a:rPr>
              <a:t>Legal Aid of the Bluegrass serves Woodford County</a:t>
            </a:r>
            <a:endParaRPr lang="en-US" dirty="0">
              <a:ea typeface="Calibri"/>
              <a:cs typeface="Calibri"/>
            </a:endParaRPr>
          </a:p>
          <a:p>
            <a:pPr lvl="1" algn="ctr"/>
            <a:r>
              <a:rPr lang="en-US" sz="2800" dirty="0">
                <a:ea typeface="Calibri"/>
                <a:cs typeface="Calibri"/>
                <a:hlinkClick r:id="rId3"/>
              </a:rPr>
              <a:t>https</a:t>
            </a:r>
            <a:r>
              <a:rPr lang="en-US" sz="2800" dirty="0">
                <a:ea typeface="+mn-lt"/>
                <a:cs typeface="+mn-lt"/>
                <a:hlinkClick r:id="rId3"/>
              </a:rPr>
              <a:t>://www.fema.gov/disaster/4860</a:t>
            </a:r>
            <a:r>
              <a:rPr lang="en-US" sz="2800" dirty="0">
                <a:ea typeface="+mn-lt"/>
                <a:cs typeface="+mn-lt"/>
              </a:rPr>
              <a:t> </a:t>
            </a:r>
            <a:endParaRPr lang="en-US" sz="2800" dirty="0">
              <a:ea typeface="Calibri"/>
              <a:cs typeface="Calibri"/>
            </a:endParaRPr>
          </a:p>
        </p:txBody>
      </p:sp>
    </p:spTree>
    <p:extLst>
      <p:ext uri="{BB962C8B-B14F-4D97-AF65-F5344CB8AC3E}">
        <p14:creationId xmlns:p14="http://schemas.microsoft.com/office/powerpoint/2010/main" val="668244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A0C16"/>
        </a:solidFill>
        <a:effectLst/>
      </p:bgPr>
    </p:bg>
    <p:spTree>
      <p:nvGrpSpPr>
        <p:cNvPr id="1" name=""/>
        <p:cNvGrpSpPr/>
        <p:nvPr/>
      </p:nvGrpSpPr>
      <p:grpSpPr>
        <a:xfrm>
          <a:off x="0" y="0"/>
          <a:ext cx="0" cy="0"/>
          <a:chOff x="0" y="0"/>
          <a:chExt cx="0" cy="0"/>
        </a:xfrm>
      </p:grpSpPr>
      <p:sp>
        <p:nvSpPr>
          <p:cNvPr id="2" name="Freeform 2"/>
          <p:cNvSpPr/>
          <p:nvPr/>
        </p:nvSpPr>
        <p:spPr>
          <a:xfrm>
            <a:off x="1028700" y="3067688"/>
            <a:ext cx="7611926" cy="5716378"/>
          </a:xfrm>
          <a:custGeom>
            <a:avLst/>
            <a:gdLst/>
            <a:ahLst/>
            <a:cxnLst/>
            <a:rect l="l" t="t" r="r" b="b"/>
            <a:pathLst>
              <a:path w="7611926" h="5716378">
                <a:moveTo>
                  <a:pt x="0" y="0"/>
                </a:moveTo>
                <a:lnTo>
                  <a:pt x="7611926" y="0"/>
                </a:lnTo>
                <a:lnTo>
                  <a:pt x="7611926" y="5716378"/>
                </a:lnTo>
                <a:lnTo>
                  <a:pt x="0" y="5716378"/>
                </a:lnTo>
                <a:lnTo>
                  <a:pt x="0" y="0"/>
                </a:lnTo>
                <a:close/>
              </a:path>
            </a:pathLst>
          </a:custGeom>
          <a:blipFill>
            <a:blip r:embed="rId3"/>
            <a:stretch>
              <a:fillRect/>
            </a:stretch>
          </a:blipFill>
        </p:spPr>
        <p:txBody>
          <a:bodyPr/>
          <a:lstStyle/>
          <a:p>
            <a:endParaRPr lang="en-US"/>
          </a:p>
        </p:txBody>
      </p:sp>
      <p:sp>
        <p:nvSpPr>
          <p:cNvPr id="3" name="Freeform 3"/>
          <p:cNvSpPr/>
          <p:nvPr/>
        </p:nvSpPr>
        <p:spPr>
          <a:xfrm>
            <a:off x="9515802" y="3067688"/>
            <a:ext cx="7743498" cy="5716378"/>
          </a:xfrm>
          <a:custGeom>
            <a:avLst/>
            <a:gdLst/>
            <a:ahLst/>
            <a:cxnLst/>
            <a:rect l="l" t="t" r="r" b="b"/>
            <a:pathLst>
              <a:path w="7743498" h="5716378">
                <a:moveTo>
                  <a:pt x="0" y="0"/>
                </a:moveTo>
                <a:lnTo>
                  <a:pt x="7743498" y="0"/>
                </a:lnTo>
                <a:lnTo>
                  <a:pt x="7743498" y="5716378"/>
                </a:lnTo>
                <a:lnTo>
                  <a:pt x="0" y="5716378"/>
                </a:lnTo>
                <a:lnTo>
                  <a:pt x="0" y="0"/>
                </a:lnTo>
                <a:close/>
              </a:path>
            </a:pathLst>
          </a:custGeom>
          <a:blipFill>
            <a:blip r:embed="rId4"/>
            <a:stretch>
              <a:fillRect l="-11317" t="-6207" r="-28067"/>
            </a:stretch>
          </a:blipFill>
        </p:spPr>
        <p:txBody>
          <a:bodyPr/>
          <a:lstStyle/>
          <a:p>
            <a:endParaRPr lang="en-US"/>
          </a:p>
        </p:txBody>
      </p:sp>
      <p:sp>
        <p:nvSpPr>
          <p:cNvPr id="4" name="TextBox 4"/>
          <p:cNvSpPr txBox="1"/>
          <p:nvPr/>
        </p:nvSpPr>
        <p:spPr>
          <a:xfrm>
            <a:off x="133243" y="691988"/>
            <a:ext cx="18021515" cy="1642110"/>
          </a:xfrm>
          <a:prstGeom prst="rect">
            <a:avLst/>
          </a:prstGeom>
        </p:spPr>
        <p:txBody>
          <a:bodyPr lIns="0" tIns="0" rIns="0" bIns="0" rtlCol="0" anchor="t">
            <a:spAutoFit/>
          </a:bodyPr>
          <a:lstStyle/>
          <a:p>
            <a:pPr algn="ctr">
              <a:lnSpc>
                <a:spcPts val="13439"/>
              </a:lnSpc>
              <a:spcBef>
                <a:spcPct val="0"/>
              </a:spcBef>
            </a:pPr>
            <a:r>
              <a:rPr lang="en-US" sz="9600" b="1">
                <a:solidFill>
                  <a:srgbClr val="FFFFFF"/>
                </a:solidFill>
                <a:latin typeface="Canva Sans Bold"/>
                <a:ea typeface="Canva Sans Bold"/>
                <a:cs typeface="Canva Sans Bold"/>
                <a:sym typeface="Canva Sans Bold"/>
              </a:rPr>
              <a:t>When are attorneys needed?</a:t>
            </a:r>
          </a:p>
        </p:txBody>
      </p:sp>
      <p:sp>
        <p:nvSpPr>
          <p:cNvPr id="5" name="TextBox 4">
            <a:extLst>
              <a:ext uri="{FF2B5EF4-FFF2-40B4-BE49-F238E27FC236}">
                <a16:creationId xmlns:a16="http://schemas.microsoft.com/office/drawing/2014/main" id="{E938571F-E674-1585-B8A3-7660EDDE923C}"/>
              </a:ext>
            </a:extLst>
          </p:cNvPr>
          <p:cNvSpPr txBox="1"/>
          <p:nvPr/>
        </p:nvSpPr>
        <p:spPr>
          <a:xfrm>
            <a:off x="1028700" y="9099755"/>
            <a:ext cx="7611926" cy="1015663"/>
          </a:xfrm>
          <a:prstGeom prst="rect">
            <a:avLst/>
          </a:prstGeom>
          <a:noFill/>
        </p:spPr>
        <p:txBody>
          <a:bodyPr wrap="square" rtlCol="0">
            <a:spAutoFit/>
          </a:bodyPr>
          <a:lstStyle/>
          <a:p>
            <a:pPr algn="ctr"/>
            <a:r>
              <a:rPr lang="en-US" sz="2000" b="1" dirty="0"/>
              <a:t>Photo by Whitney Bailey of a funeral home in Bakersville, NC after Hurricane Helene; waterline up to top of door frame. </a:t>
            </a:r>
          </a:p>
          <a:p>
            <a:pPr algn="ctr"/>
            <a:r>
              <a:rPr lang="en-US" sz="2000" b="1" dirty="0"/>
              <a:t>Taken November 2024.</a:t>
            </a:r>
          </a:p>
        </p:txBody>
      </p:sp>
      <p:sp>
        <p:nvSpPr>
          <p:cNvPr id="6" name="TextBox 5">
            <a:extLst>
              <a:ext uri="{FF2B5EF4-FFF2-40B4-BE49-F238E27FC236}">
                <a16:creationId xmlns:a16="http://schemas.microsoft.com/office/drawing/2014/main" id="{A00B8C69-25BE-AFD3-D85D-2C0DA331D0AE}"/>
              </a:ext>
            </a:extLst>
          </p:cNvPr>
          <p:cNvSpPr txBox="1"/>
          <p:nvPr/>
        </p:nvSpPr>
        <p:spPr>
          <a:xfrm>
            <a:off x="9515802" y="9075175"/>
            <a:ext cx="7611926" cy="1015663"/>
          </a:xfrm>
          <a:prstGeom prst="rect">
            <a:avLst/>
          </a:prstGeom>
          <a:noFill/>
        </p:spPr>
        <p:txBody>
          <a:bodyPr wrap="square" rtlCol="0">
            <a:spAutoFit/>
          </a:bodyPr>
          <a:lstStyle/>
          <a:p>
            <a:pPr algn="ctr"/>
            <a:r>
              <a:rPr lang="en-US" sz="2000" b="1" dirty="0"/>
              <a:t>AppalReD Legal Aid Pro Bono Program Director, Charnel Burton (left), and Prestonsburg Directing Attorney, Kristie Goff (right), providing pro bono services at a Disaster Recovery Center in North Carolina.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27606" y="108703"/>
            <a:ext cx="13653743" cy="10069594"/>
          </a:xfrm>
          <a:custGeom>
            <a:avLst/>
            <a:gdLst/>
            <a:ahLst/>
            <a:cxnLst/>
            <a:rect l="l" t="t" r="r" b="b"/>
            <a:pathLst>
              <a:path w="11842196" h="9853934">
                <a:moveTo>
                  <a:pt x="0" y="0"/>
                </a:moveTo>
                <a:lnTo>
                  <a:pt x="11842196" y="0"/>
                </a:lnTo>
                <a:lnTo>
                  <a:pt x="11842196" y="9853934"/>
                </a:lnTo>
                <a:lnTo>
                  <a:pt x="0" y="9853934"/>
                </a:lnTo>
                <a:lnTo>
                  <a:pt x="0" y="0"/>
                </a:lnTo>
                <a:close/>
              </a:path>
            </a:pathLst>
          </a:custGeom>
          <a:blipFill>
            <a:blip r:embed="rId3"/>
            <a:stretch>
              <a:fillRect t="-12244" b="-274"/>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D344AD-C091-1FBC-B60B-26E6EB4DA6E8}"/>
              </a:ext>
            </a:extLst>
          </p:cNvPr>
          <p:cNvSpPr txBox="1"/>
          <p:nvPr/>
        </p:nvSpPr>
        <p:spPr>
          <a:xfrm>
            <a:off x="168871" y="289023"/>
            <a:ext cx="17950257" cy="97054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7139"/>
              </a:lnSpc>
            </a:pPr>
            <a:r>
              <a:rPr lang="en-US" sz="6000" b="1" dirty="0"/>
              <a:t>Why are disaster legal services important?</a:t>
            </a:r>
            <a:endParaRPr lang="en-US" sz="6000" dirty="0">
              <a:ea typeface="Calibri"/>
              <a:cs typeface="Calibri"/>
            </a:endParaRPr>
          </a:p>
          <a:p>
            <a:pPr>
              <a:lnSpc>
                <a:spcPts val="3611"/>
              </a:lnSpc>
            </a:pPr>
            <a:endParaRPr lang="en-US" sz="4400" dirty="0">
              <a:ea typeface="Calibri"/>
              <a:cs typeface="Calibri"/>
            </a:endParaRPr>
          </a:p>
          <a:p>
            <a:pPr marL="927735" lvl="1" indent="-463550">
              <a:lnSpc>
                <a:spcPts val="4686"/>
              </a:lnSpc>
              <a:buFont typeface="Arial,Sans-Serif"/>
              <a:buChar char="•"/>
            </a:pPr>
            <a:r>
              <a:rPr lang="en-US" sz="4800" b="1" dirty="0"/>
              <a:t>Disasters are increasing in frequency and cost</a:t>
            </a:r>
            <a:endParaRPr lang="en-US" sz="4800">
              <a:ea typeface="Calibri"/>
              <a:cs typeface="Calibri"/>
            </a:endParaRPr>
          </a:p>
          <a:p>
            <a:pPr marL="1726565" lvl="2" indent="-575310">
              <a:lnSpc>
                <a:spcPts val="4359"/>
              </a:lnSpc>
              <a:buFont typeface="Arial,Sans-Serif"/>
              <a:buChar char="⚬"/>
            </a:pPr>
            <a:r>
              <a:rPr lang="en-US" sz="4400" dirty="0"/>
              <a:t>Congressional Research Service: “The average number of Stafford Act major disaster declarations has increased from an average of 39 per fiscal year in the first decade after its enactment (FY1988-1997) to an average of 63 in the most recent ten fiscal years—an increase of 61%”</a:t>
            </a:r>
            <a:endParaRPr lang="en-US" sz="4400" dirty="0">
              <a:ea typeface="Calibri"/>
              <a:cs typeface="Calibri"/>
            </a:endParaRPr>
          </a:p>
          <a:p>
            <a:pPr marL="1151255" lvl="2">
              <a:lnSpc>
                <a:spcPts val="4359"/>
              </a:lnSpc>
            </a:pPr>
            <a:endParaRPr lang="en-US" sz="4400" dirty="0">
              <a:ea typeface="Calibri"/>
              <a:cs typeface="Calibri"/>
            </a:endParaRPr>
          </a:p>
          <a:p>
            <a:pPr marL="1726565" lvl="2" indent="-575310">
              <a:lnSpc>
                <a:spcPts val="4359"/>
              </a:lnSpc>
              <a:buFont typeface="Arial,Sans-Serif"/>
              <a:buChar char="⚬"/>
            </a:pPr>
            <a:r>
              <a:rPr lang="en-US" sz="4400" dirty="0">
                <a:ea typeface="Calibri"/>
                <a:cs typeface="Calibri"/>
              </a:rPr>
              <a:t>Since 2005, </a:t>
            </a:r>
            <a:r>
              <a:rPr lang="en-US" sz="4400" dirty="0" err="1">
                <a:ea typeface="Calibri"/>
                <a:cs typeface="Calibri"/>
              </a:rPr>
              <a:t>AppalReD</a:t>
            </a:r>
            <a:r>
              <a:rPr lang="en-US" sz="4400" dirty="0">
                <a:ea typeface="Calibri"/>
                <a:cs typeface="Calibri"/>
              </a:rPr>
              <a:t> Legal Aid's service area had 36 total declarations; 14 in last 5 years</a:t>
            </a:r>
          </a:p>
          <a:p>
            <a:pPr marL="2640965" lvl="4" indent="-575310">
              <a:lnSpc>
                <a:spcPts val="4359"/>
              </a:lnSpc>
              <a:buFont typeface="Wingdings"/>
              <a:buChar char="§"/>
            </a:pPr>
            <a:r>
              <a:rPr lang="en-US" sz="4400" dirty="0">
                <a:ea typeface="Calibri"/>
                <a:cs typeface="Calibri"/>
              </a:rPr>
              <a:t>5 Emergency (EM)/Fire Management (FM)</a:t>
            </a:r>
            <a:endParaRPr lang="en-US" dirty="0">
              <a:ea typeface="Calibri"/>
              <a:cs typeface="Calibri"/>
            </a:endParaRPr>
          </a:p>
          <a:p>
            <a:pPr marL="2640965" lvl="4" indent="-575310">
              <a:lnSpc>
                <a:spcPts val="4359"/>
              </a:lnSpc>
              <a:buFont typeface="Wingdings"/>
              <a:buChar char="§"/>
            </a:pPr>
            <a:r>
              <a:rPr lang="en-US" sz="4400" dirty="0">
                <a:ea typeface="Calibri"/>
                <a:cs typeface="Calibri"/>
              </a:rPr>
              <a:t>31 Major Disaster Declarations (DR); 15 with IA</a:t>
            </a:r>
            <a:endParaRPr lang="en-US" dirty="0">
              <a:ea typeface="Calibri"/>
              <a:cs typeface="Calibri"/>
            </a:endParaRPr>
          </a:p>
          <a:p>
            <a:pPr marL="1151255" lvl="2">
              <a:lnSpc>
                <a:spcPts val="4359"/>
              </a:lnSpc>
            </a:pPr>
            <a:endParaRPr lang="en-US" sz="4400" dirty="0">
              <a:ea typeface="Calibri"/>
              <a:cs typeface="Calibri"/>
            </a:endParaRPr>
          </a:p>
          <a:p>
            <a:pPr marL="949325" lvl="1" indent="-474345">
              <a:lnSpc>
                <a:spcPts val="4619"/>
              </a:lnSpc>
              <a:buFont typeface="Arial,Sans-Serif"/>
              <a:buChar char="•"/>
            </a:pPr>
            <a:r>
              <a:rPr lang="en-US" sz="4800" b="1" dirty="0"/>
              <a:t>Disaster recovery is inequitable</a:t>
            </a:r>
            <a:endParaRPr lang="en-US" sz="4800">
              <a:ea typeface="Calibri"/>
              <a:cs typeface="Calibri"/>
            </a:endParaRPr>
          </a:p>
          <a:p>
            <a:pPr marL="1726565" lvl="2" indent="-575310">
              <a:lnSpc>
                <a:spcPts val="5599"/>
              </a:lnSpc>
              <a:buFont typeface="Arial,Sans-Serif"/>
              <a:buChar char="⚬"/>
            </a:pPr>
            <a:r>
              <a:rPr lang="en-US" sz="4400" dirty="0"/>
              <a:t>Disparate impact on low-income communities, the elderly, and other vulnerable groups</a:t>
            </a:r>
            <a:endParaRPr lang="en-US" sz="4400" dirty="0">
              <a:ea typeface="Calibri"/>
              <a:cs typeface="Calibri"/>
            </a:endParaRPr>
          </a:p>
        </p:txBody>
      </p:sp>
    </p:spTree>
    <p:extLst>
      <p:ext uri="{BB962C8B-B14F-4D97-AF65-F5344CB8AC3E}">
        <p14:creationId xmlns:p14="http://schemas.microsoft.com/office/powerpoint/2010/main" val="2691541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A0C16"/>
        </a:solidFill>
        <a:effectLst/>
      </p:bgPr>
    </p:bg>
    <p:spTree>
      <p:nvGrpSpPr>
        <p:cNvPr id="1" name=""/>
        <p:cNvGrpSpPr/>
        <p:nvPr/>
      </p:nvGrpSpPr>
      <p:grpSpPr>
        <a:xfrm>
          <a:off x="0" y="0"/>
          <a:ext cx="0" cy="0"/>
          <a:chOff x="0" y="0"/>
          <a:chExt cx="0" cy="0"/>
        </a:xfrm>
      </p:grpSpPr>
      <p:sp>
        <p:nvSpPr>
          <p:cNvPr id="2" name="Freeform 2"/>
          <p:cNvSpPr/>
          <p:nvPr/>
        </p:nvSpPr>
        <p:spPr>
          <a:xfrm>
            <a:off x="9597120" y="2694806"/>
            <a:ext cx="7662180" cy="5892504"/>
          </a:xfrm>
          <a:custGeom>
            <a:avLst/>
            <a:gdLst/>
            <a:ahLst/>
            <a:cxnLst/>
            <a:rect l="l" t="t" r="r" b="b"/>
            <a:pathLst>
              <a:path w="7662180" h="5892504">
                <a:moveTo>
                  <a:pt x="0" y="0"/>
                </a:moveTo>
                <a:lnTo>
                  <a:pt x="7662180" y="0"/>
                </a:lnTo>
                <a:lnTo>
                  <a:pt x="7662180" y="5892503"/>
                </a:lnTo>
                <a:lnTo>
                  <a:pt x="0" y="5892503"/>
                </a:lnTo>
                <a:lnTo>
                  <a:pt x="0" y="0"/>
                </a:lnTo>
                <a:close/>
              </a:path>
            </a:pathLst>
          </a:custGeom>
          <a:blipFill>
            <a:blip r:embed="rId3"/>
            <a:stretch>
              <a:fillRect t="-290" b="-14853"/>
            </a:stretch>
          </a:blipFill>
        </p:spPr>
        <p:txBody>
          <a:bodyPr/>
          <a:lstStyle/>
          <a:p>
            <a:endParaRPr lang="en-US"/>
          </a:p>
        </p:txBody>
      </p:sp>
      <p:sp>
        <p:nvSpPr>
          <p:cNvPr id="3" name="Freeform 3"/>
          <p:cNvSpPr/>
          <p:nvPr/>
        </p:nvSpPr>
        <p:spPr>
          <a:xfrm>
            <a:off x="1028700" y="2694806"/>
            <a:ext cx="7681044" cy="5892504"/>
          </a:xfrm>
          <a:custGeom>
            <a:avLst/>
            <a:gdLst/>
            <a:ahLst/>
            <a:cxnLst/>
            <a:rect l="l" t="t" r="r" b="b"/>
            <a:pathLst>
              <a:path w="7681044" h="5892504">
                <a:moveTo>
                  <a:pt x="0" y="0"/>
                </a:moveTo>
                <a:lnTo>
                  <a:pt x="7681044" y="0"/>
                </a:lnTo>
                <a:lnTo>
                  <a:pt x="7681044" y="5892503"/>
                </a:lnTo>
                <a:lnTo>
                  <a:pt x="0" y="5892503"/>
                </a:lnTo>
                <a:lnTo>
                  <a:pt x="0" y="0"/>
                </a:lnTo>
                <a:close/>
              </a:path>
            </a:pathLst>
          </a:custGeom>
          <a:blipFill>
            <a:blip r:embed="rId4"/>
            <a:stretch>
              <a:fillRect l="-1747" r="-30948"/>
            </a:stretch>
          </a:blipFill>
        </p:spPr>
        <p:txBody>
          <a:bodyPr/>
          <a:lstStyle/>
          <a:p>
            <a:endParaRPr lang="en-US"/>
          </a:p>
        </p:txBody>
      </p:sp>
      <p:sp>
        <p:nvSpPr>
          <p:cNvPr id="4" name="TextBox 4"/>
          <p:cNvSpPr txBox="1"/>
          <p:nvPr/>
        </p:nvSpPr>
        <p:spPr>
          <a:xfrm>
            <a:off x="298174" y="519665"/>
            <a:ext cx="17691652" cy="1510031"/>
          </a:xfrm>
          <a:prstGeom prst="rect">
            <a:avLst/>
          </a:prstGeom>
        </p:spPr>
        <p:txBody>
          <a:bodyPr lIns="0" tIns="0" rIns="0" bIns="0" rtlCol="0" anchor="t">
            <a:spAutoFit/>
          </a:bodyPr>
          <a:lstStyle/>
          <a:p>
            <a:pPr algn="ctr">
              <a:lnSpc>
                <a:spcPts val="12319"/>
              </a:lnSpc>
              <a:spcBef>
                <a:spcPct val="0"/>
              </a:spcBef>
            </a:pPr>
            <a:r>
              <a:rPr lang="en-US" sz="8799" b="1">
                <a:solidFill>
                  <a:srgbClr val="FFFFFF"/>
                </a:solidFill>
                <a:latin typeface="Canva Sans Bold"/>
                <a:ea typeface="Canva Sans Bold"/>
                <a:cs typeface="Canva Sans Bold"/>
                <a:sym typeface="Canva Sans Bold"/>
              </a:rPr>
              <a:t>Where are attorneys needed?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2A6F6F-B71B-CEA3-6EB6-1748BD4C5595}"/>
              </a:ext>
            </a:extLst>
          </p:cNvPr>
          <p:cNvSpPr txBox="1"/>
          <p:nvPr/>
        </p:nvSpPr>
        <p:spPr>
          <a:xfrm>
            <a:off x="595654" y="851858"/>
            <a:ext cx="17099280" cy="8463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ea typeface="Calibri"/>
                <a:cs typeface="Calibri"/>
              </a:rPr>
              <a:t>Disaster Recovery Centers (DRCs)</a:t>
            </a:r>
          </a:p>
          <a:p>
            <a:endParaRPr lang="en-US" sz="4400" dirty="0">
              <a:ea typeface="Calibri"/>
              <a:cs typeface="Calibri"/>
            </a:endParaRPr>
          </a:p>
          <a:p>
            <a:r>
              <a:rPr lang="en-US" sz="4400" u="sng" dirty="0">
                <a:ea typeface="Calibri"/>
                <a:cs typeface="Calibri"/>
              </a:rPr>
              <a:t>WHAT</a:t>
            </a:r>
            <a:r>
              <a:rPr lang="en-US" sz="4400" dirty="0">
                <a:ea typeface="Calibri"/>
                <a:cs typeface="Calibri"/>
              </a:rPr>
              <a:t>: Temporary field office for federal &amp; state agencies</a:t>
            </a:r>
          </a:p>
          <a:p>
            <a:endParaRPr lang="en-US" sz="4400" dirty="0">
              <a:ea typeface="Calibri"/>
              <a:cs typeface="Calibri"/>
            </a:endParaRPr>
          </a:p>
          <a:p>
            <a:r>
              <a:rPr lang="en-US" sz="4400" u="sng" dirty="0">
                <a:ea typeface="Calibri"/>
                <a:cs typeface="Calibri"/>
              </a:rPr>
              <a:t>WHO</a:t>
            </a:r>
            <a:r>
              <a:rPr lang="en-US" sz="4400" dirty="0">
                <a:ea typeface="Calibri"/>
                <a:cs typeface="Calibri"/>
              </a:rPr>
              <a:t>: FEMA, Small Business Administration (SBA), state agencies (e.g. D-SNAP, DUA, Office of Vital Statistics, Transportation Cabinet), legal aid </a:t>
            </a:r>
          </a:p>
          <a:p>
            <a:endParaRPr lang="en-US" sz="4400" dirty="0">
              <a:ea typeface="Calibri"/>
              <a:cs typeface="Calibri"/>
            </a:endParaRPr>
          </a:p>
          <a:p>
            <a:r>
              <a:rPr lang="en-US" sz="4400" u="sng" dirty="0">
                <a:ea typeface="Calibri"/>
                <a:cs typeface="Calibri"/>
              </a:rPr>
              <a:t>WHY</a:t>
            </a:r>
            <a:r>
              <a:rPr lang="en-US" sz="4400" dirty="0">
                <a:ea typeface="Calibri"/>
                <a:cs typeface="Calibri"/>
              </a:rPr>
              <a:t>: Survivors can apply for assistance, ask questions about FEMA correspondence, get copies of letters, learn about other resources</a:t>
            </a:r>
          </a:p>
          <a:p>
            <a:endParaRPr lang="en-US" sz="4400" dirty="0">
              <a:ea typeface="Calibri"/>
              <a:cs typeface="Calibri"/>
            </a:endParaRPr>
          </a:p>
          <a:p>
            <a:r>
              <a:rPr lang="en-US" sz="4400" u="sng" dirty="0">
                <a:ea typeface="Calibri"/>
                <a:cs typeface="Calibri"/>
              </a:rPr>
              <a:t>WHERE</a:t>
            </a:r>
            <a:r>
              <a:rPr lang="en-US" sz="4400" dirty="0">
                <a:ea typeface="Calibri"/>
                <a:cs typeface="Calibri"/>
              </a:rPr>
              <a:t>: Currently 18 DRCs open for DR-4860-KY (locations and hours on FEMA.gov)</a:t>
            </a:r>
            <a:endParaRPr lang="en-US" sz="4800" dirty="0">
              <a:ea typeface="Calibri"/>
              <a:cs typeface="Calibri"/>
            </a:endParaRPr>
          </a:p>
        </p:txBody>
      </p:sp>
    </p:spTree>
    <p:extLst>
      <p:ext uri="{BB962C8B-B14F-4D97-AF65-F5344CB8AC3E}">
        <p14:creationId xmlns:p14="http://schemas.microsoft.com/office/powerpoint/2010/main" val="597999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0A5C93-AFF5-F20E-2441-15C722F31D34}"/>
              </a:ext>
            </a:extLst>
          </p:cNvPr>
          <p:cNvSpPr txBox="1"/>
          <p:nvPr/>
        </p:nvSpPr>
        <p:spPr>
          <a:xfrm>
            <a:off x="803602" y="983387"/>
            <a:ext cx="16680796" cy="69276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5399"/>
              </a:lnSpc>
            </a:pPr>
            <a:r>
              <a:rPr lang="en-US" sz="6600" b="1" dirty="0">
                <a:latin typeface="Calibri"/>
                <a:ea typeface="Calibri"/>
                <a:cs typeface="Calibri"/>
              </a:rPr>
              <a:t> </a:t>
            </a:r>
            <a:r>
              <a:rPr lang="en-US" sz="4800" b="1" dirty="0">
                <a:latin typeface="Calibri"/>
                <a:ea typeface="Calibri"/>
                <a:cs typeface="Calibri"/>
              </a:rPr>
              <a:t> </a:t>
            </a:r>
            <a:r>
              <a:rPr lang="en-US" sz="6600" b="1" dirty="0">
                <a:latin typeface="Calibri"/>
                <a:ea typeface="Calibri"/>
                <a:cs typeface="Calibri"/>
              </a:rPr>
              <a:t>Clinics</a:t>
            </a:r>
            <a:endParaRPr lang="en-US" sz="6600" dirty="0">
              <a:latin typeface="Calibri"/>
              <a:ea typeface="Calibri"/>
              <a:cs typeface="Calibri"/>
            </a:endParaRPr>
          </a:p>
          <a:p>
            <a:pPr>
              <a:lnSpc>
                <a:spcPts val="5399"/>
              </a:lnSpc>
            </a:pPr>
            <a:endParaRPr lang="en-US" sz="5400" b="1" dirty="0">
              <a:latin typeface="Calibri"/>
              <a:ea typeface="Calibri"/>
              <a:cs typeface="Calibri"/>
            </a:endParaRPr>
          </a:p>
          <a:p>
            <a:pPr>
              <a:lnSpc>
                <a:spcPts val="5399"/>
              </a:lnSpc>
            </a:pPr>
            <a:endParaRPr lang="en-US" sz="5400" b="1" dirty="0">
              <a:latin typeface="Calibri"/>
              <a:ea typeface="Calibri"/>
              <a:cs typeface="Calibri"/>
            </a:endParaRPr>
          </a:p>
          <a:p>
            <a:pPr marL="1057275" lvl="1" indent="-528320">
              <a:lnSpc>
                <a:spcPts val="4899"/>
              </a:lnSpc>
              <a:buFont typeface="Arial"/>
              <a:buChar char="•"/>
            </a:pPr>
            <a:r>
              <a:rPr lang="en-US" sz="5400" dirty="0">
                <a:latin typeface="Calibri"/>
                <a:ea typeface="Calibri"/>
                <a:cs typeface="Calibri"/>
              </a:rPr>
              <a:t>Virtual and in-person</a:t>
            </a:r>
          </a:p>
          <a:p>
            <a:pPr marL="1057275" lvl="1" indent="-528320">
              <a:lnSpc>
                <a:spcPts val="4899"/>
              </a:lnSpc>
              <a:buFont typeface="Arial"/>
              <a:buChar char="•"/>
            </a:pPr>
            <a:endParaRPr lang="en-US" sz="5400" dirty="0">
              <a:latin typeface="Calibri"/>
              <a:ea typeface="Calibri"/>
              <a:cs typeface="Calibri"/>
            </a:endParaRPr>
          </a:p>
          <a:p>
            <a:pPr marL="1057275" lvl="1" indent="-528320">
              <a:lnSpc>
                <a:spcPts val="6859"/>
              </a:lnSpc>
              <a:buFont typeface="Arial"/>
              <a:buChar char="•"/>
            </a:pPr>
            <a:r>
              <a:rPr lang="en-US" sz="5400" dirty="0">
                <a:latin typeface="Calibri"/>
                <a:ea typeface="Calibri"/>
                <a:cs typeface="Calibri"/>
              </a:rPr>
              <a:t>Potential topics: FEMA appeals, landlord/tenant issues, drafting simple estate planning documents</a:t>
            </a:r>
          </a:p>
          <a:p>
            <a:pPr marL="528955" lvl="1">
              <a:lnSpc>
                <a:spcPts val="6859"/>
              </a:lnSpc>
            </a:pPr>
            <a:endParaRPr lang="en-US" sz="5400" dirty="0">
              <a:latin typeface="Calibri"/>
              <a:ea typeface="Calibri"/>
              <a:cs typeface="Calibri"/>
            </a:endParaRPr>
          </a:p>
          <a:p>
            <a:pPr marL="1057275" lvl="1" indent="-528320">
              <a:lnSpc>
                <a:spcPts val="6859"/>
              </a:lnSpc>
              <a:buFont typeface="Arial"/>
              <a:buChar char="•"/>
            </a:pPr>
            <a:r>
              <a:rPr lang="en-US" sz="5400" dirty="0">
                <a:latin typeface="Calibri"/>
                <a:ea typeface="Calibri"/>
                <a:cs typeface="Calibri"/>
              </a:rPr>
              <a:t>Next confirmed: May 6, 2025 in Harlan County</a:t>
            </a:r>
            <a:endParaRPr lang="en-US" dirty="0">
              <a:ea typeface="Calibri"/>
              <a:cs typeface="Calibri"/>
            </a:endParaRPr>
          </a:p>
        </p:txBody>
      </p:sp>
    </p:spTree>
    <p:extLst>
      <p:ext uri="{BB962C8B-B14F-4D97-AF65-F5344CB8AC3E}">
        <p14:creationId xmlns:p14="http://schemas.microsoft.com/office/powerpoint/2010/main" val="3927401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17E297-A304-898D-D8CA-D51975E6C538}"/>
              </a:ext>
            </a:extLst>
          </p:cNvPr>
          <p:cNvSpPr txBox="1"/>
          <p:nvPr/>
        </p:nvSpPr>
        <p:spPr>
          <a:xfrm>
            <a:off x="567359" y="684695"/>
            <a:ext cx="16200782" cy="86100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28955" lvl="1" algn="ctr">
              <a:lnSpc>
                <a:spcPts val="6859"/>
              </a:lnSpc>
            </a:pPr>
            <a:r>
              <a:rPr lang="en-US" sz="6600" b="1" dirty="0">
                <a:ea typeface="Calibri"/>
                <a:cs typeface="Calibri"/>
              </a:rPr>
              <a:t>Case Referrals</a:t>
            </a:r>
            <a:endParaRPr lang="en-US" sz="6600" dirty="0">
              <a:ea typeface="Calibri"/>
              <a:cs typeface="Calibri"/>
            </a:endParaRPr>
          </a:p>
          <a:p>
            <a:pPr marL="528955" lvl="1">
              <a:lnSpc>
                <a:spcPts val="6859"/>
              </a:lnSpc>
            </a:pPr>
            <a:endParaRPr lang="en-US" sz="6000" b="1" dirty="0">
              <a:ea typeface="Calibri"/>
              <a:cs typeface="Calibri"/>
            </a:endParaRPr>
          </a:p>
          <a:p>
            <a:pPr marL="1214755" lvl="1" indent="-685800">
              <a:lnSpc>
                <a:spcPts val="6859"/>
              </a:lnSpc>
              <a:buFont typeface="Arial,Sans-Serif"/>
              <a:buChar char="•"/>
            </a:pPr>
            <a:r>
              <a:rPr lang="en-US" sz="5400" dirty="0">
                <a:ea typeface="Calibri"/>
                <a:cs typeface="Calibri"/>
              </a:rPr>
              <a:t>Volunteer attorney or other community partner as primary advocate</a:t>
            </a:r>
          </a:p>
          <a:p>
            <a:pPr marL="528955" lvl="1">
              <a:lnSpc>
                <a:spcPts val="6859"/>
              </a:lnSpc>
            </a:pPr>
            <a:endParaRPr lang="en-US" sz="5400" dirty="0">
              <a:ea typeface="Calibri"/>
              <a:cs typeface="Calibri"/>
            </a:endParaRPr>
          </a:p>
          <a:p>
            <a:pPr marL="1214755" lvl="1" indent="-685800">
              <a:lnSpc>
                <a:spcPts val="6859"/>
              </a:lnSpc>
              <a:buFont typeface="Arial,Sans-Serif"/>
              <a:buChar char="•"/>
            </a:pPr>
            <a:r>
              <a:rPr lang="en-US" sz="5400" dirty="0">
                <a:ea typeface="Calibri"/>
                <a:cs typeface="Calibri"/>
              </a:rPr>
              <a:t>Practice areas where volunteer attorneys are most needed after a disaster: complex title clearing and probate cases; insurance disputes; mortgage issues (e.g. foreclosures)</a:t>
            </a:r>
            <a:endParaRPr lang="en-US" sz="5400" dirty="0"/>
          </a:p>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383852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A0C16"/>
        </a:solidFill>
        <a:effectLst/>
      </p:bgPr>
    </p:bg>
    <p:spTree>
      <p:nvGrpSpPr>
        <p:cNvPr id="1" name="">
          <a:extLst>
            <a:ext uri="{FF2B5EF4-FFF2-40B4-BE49-F238E27FC236}">
              <a16:creationId xmlns:a16="http://schemas.microsoft.com/office/drawing/2014/main" id="{C380621F-711A-8780-EFF1-0D5BD4C8FF9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15CDBB6-5A13-D1D7-F707-C15D3E27E568}"/>
              </a:ext>
            </a:extLst>
          </p:cNvPr>
          <p:cNvSpPr txBox="1"/>
          <p:nvPr/>
        </p:nvSpPr>
        <p:spPr>
          <a:xfrm>
            <a:off x="1104900" y="1104900"/>
            <a:ext cx="16078200" cy="8461804"/>
          </a:xfrm>
          <a:prstGeom prst="rect">
            <a:avLst/>
          </a:prstGeom>
        </p:spPr>
        <p:txBody>
          <a:bodyPr wrap="square" lIns="0" tIns="0" rIns="0" bIns="0" rtlCol="0" anchor="t">
            <a:spAutoFit/>
          </a:bodyPr>
          <a:lstStyle/>
          <a:p>
            <a:pPr marL="0" marR="0" lvl="0" indent="0" algn="ctr" defTabSz="914400" rtl="0" eaLnBrk="1" fontAlgn="auto" latinLnBrk="0" hangingPunct="1">
              <a:lnSpc>
                <a:spcPts val="11199"/>
              </a:lnSpc>
              <a:spcBef>
                <a:spcPct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a:ea typeface="Canva Sans Bold"/>
                <a:cs typeface="Canva Sans Bold"/>
                <a:sym typeface="Canva Sans Bold"/>
              </a:rPr>
              <a:t>Questions?</a:t>
            </a:r>
          </a:p>
          <a:p>
            <a:pPr marL="0" marR="0" lvl="0" indent="0" algn="ctr" defTabSz="914400" rtl="0" eaLnBrk="1" fontAlgn="auto" latinLnBrk="0" hangingPunct="1">
              <a:lnSpc>
                <a:spcPts val="11199"/>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a:ea typeface="Canva Sans Bold"/>
                <a:cs typeface="Canva Sans Bold"/>
                <a:sym typeface="Canva Sans Bold"/>
              </a:rPr>
              <a:t>Raise your hand or drop ‘</a:t>
            </a:r>
            <a:r>
              <a:rPr kumimoji="0" lang="en-US" sz="6000" b="1" i="0" u="none" strike="noStrike" kern="1200" cap="none" spc="0" normalizeH="0" baseline="0" noProof="0" dirty="0" err="1">
                <a:ln>
                  <a:noFill/>
                </a:ln>
                <a:solidFill>
                  <a:srgbClr val="FFFFFF"/>
                </a:solidFill>
                <a:effectLst/>
                <a:uLnTx/>
                <a:uFillTx/>
                <a:latin typeface="Calibri"/>
                <a:ea typeface="Canva Sans Bold"/>
                <a:cs typeface="Canva Sans Bold"/>
                <a:sym typeface="Canva Sans Bold"/>
              </a:rPr>
              <a:t>em</a:t>
            </a:r>
            <a:r>
              <a:rPr kumimoji="0" lang="en-US" sz="6000" b="1" i="0" u="none" strike="noStrike" kern="1200" cap="none" spc="0" normalizeH="0" baseline="0" noProof="0" dirty="0">
                <a:ln>
                  <a:noFill/>
                </a:ln>
                <a:solidFill>
                  <a:srgbClr val="FFFFFF"/>
                </a:solidFill>
                <a:effectLst/>
                <a:uLnTx/>
                <a:uFillTx/>
                <a:latin typeface="Calibri"/>
                <a:ea typeface="Canva Sans Bold"/>
                <a:cs typeface="Canva Sans Bold"/>
                <a:sym typeface="Canva Sans Bold"/>
              </a:rPr>
              <a:t> in the chat!</a:t>
            </a:r>
          </a:p>
          <a:p>
            <a:pPr marL="0" marR="0" lvl="0" indent="0" algn="ctr" defTabSz="914400" rtl="0" eaLnBrk="1" fontAlgn="auto" latinLnBrk="0" hangingPunct="1">
              <a:lnSpc>
                <a:spcPts val="11199"/>
              </a:lnSpc>
              <a:spcBef>
                <a:spcPct val="0"/>
              </a:spcBef>
              <a:spcAft>
                <a:spcPts val="0"/>
              </a:spcAft>
              <a:buClrTx/>
              <a:buSzTx/>
              <a:buFontTx/>
              <a:buNone/>
              <a:tabLst/>
              <a:defRPr/>
            </a:pPr>
            <a:endParaRPr kumimoji="0" lang="en-US" sz="6000" b="1" i="0" u="none" strike="noStrike" kern="1200" cap="none" spc="0" normalizeH="0" baseline="0" noProof="0" dirty="0">
              <a:ln>
                <a:noFill/>
              </a:ln>
              <a:solidFill>
                <a:srgbClr val="FFFFFF"/>
              </a:solidFill>
              <a:effectLst/>
              <a:uLnTx/>
              <a:uFillTx/>
              <a:latin typeface="Calibri"/>
              <a:ea typeface="Canva Sans Bold"/>
              <a:cs typeface="Canva Sans Bold"/>
              <a:sym typeface="Canva Sans Bold"/>
            </a:endParaRPr>
          </a:p>
          <a:p>
            <a:pPr marL="0" marR="0" lvl="0" indent="0" algn="ctr" defTabSz="914400" rtl="0" eaLnBrk="1" fontAlgn="auto" latinLnBrk="0" hangingPunct="1">
              <a:lnSpc>
                <a:spcPts val="11199"/>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a:ea typeface="Canva Sans Bold"/>
                <a:cs typeface="Canva Sans Bold"/>
                <a:sym typeface="Canva Sans Bold"/>
              </a:rPr>
              <a:t>Email us:</a:t>
            </a:r>
          </a:p>
          <a:p>
            <a:pPr marL="0" marR="0" lvl="0" indent="0" algn="ctr" defTabSz="914400" rtl="0" eaLnBrk="1" fontAlgn="auto" latinLnBrk="0" hangingPunct="1">
              <a:lnSpc>
                <a:spcPts val="11199"/>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a:ea typeface="Canva Sans Bold"/>
                <a:cs typeface="Canva Sans Bold"/>
                <a:sym typeface="Canva Sans Bold"/>
              </a:rPr>
              <a:t>WhitneyB@ardfky.org</a:t>
            </a:r>
          </a:p>
          <a:p>
            <a:pPr marL="0" marR="0" lvl="0" indent="0" algn="ctr" defTabSz="914400" rtl="0" eaLnBrk="1" fontAlgn="auto" latinLnBrk="0" hangingPunct="1">
              <a:lnSpc>
                <a:spcPts val="11199"/>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a:ea typeface="Canva Sans Bold"/>
                <a:cs typeface="Canva Sans Bold"/>
                <a:sym typeface="Canva Sans Bold"/>
              </a:rPr>
              <a:t>EricaF@ardfky.org</a:t>
            </a:r>
          </a:p>
        </p:txBody>
      </p:sp>
    </p:spTree>
    <p:extLst>
      <p:ext uri="{BB962C8B-B14F-4D97-AF65-F5344CB8AC3E}">
        <p14:creationId xmlns:p14="http://schemas.microsoft.com/office/powerpoint/2010/main" val="152487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908892"/>
            <a:chOff x="0" y="0"/>
            <a:chExt cx="4816593" cy="502754"/>
          </a:xfrm>
        </p:grpSpPr>
        <p:sp>
          <p:nvSpPr>
            <p:cNvPr id="3" name="Freeform 3"/>
            <p:cNvSpPr/>
            <p:nvPr/>
          </p:nvSpPr>
          <p:spPr>
            <a:xfrm>
              <a:off x="0" y="0"/>
              <a:ext cx="4816592" cy="502754"/>
            </a:xfrm>
            <a:custGeom>
              <a:avLst/>
              <a:gdLst/>
              <a:ahLst/>
              <a:cxnLst/>
              <a:rect l="l" t="t" r="r" b="b"/>
              <a:pathLst>
                <a:path w="4816592" h="502754">
                  <a:moveTo>
                    <a:pt x="0" y="0"/>
                  </a:moveTo>
                  <a:lnTo>
                    <a:pt x="4816592" y="0"/>
                  </a:lnTo>
                  <a:lnTo>
                    <a:pt x="4816592" y="502754"/>
                  </a:lnTo>
                  <a:lnTo>
                    <a:pt x="0" y="502754"/>
                  </a:lnTo>
                  <a:close/>
                </a:path>
              </a:pathLst>
            </a:custGeom>
            <a:solidFill>
              <a:srgbClr val="9A0C16"/>
            </a:solidFill>
          </p:spPr>
          <p:txBody>
            <a:bodyPr/>
            <a:lstStyle/>
            <a:p>
              <a:endParaRPr lang="en-US"/>
            </a:p>
          </p:txBody>
        </p:sp>
        <p:sp>
          <p:nvSpPr>
            <p:cNvPr id="4" name="TextBox 4"/>
            <p:cNvSpPr txBox="1"/>
            <p:nvPr/>
          </p:nvSpPr>
          <p:spPr>
            <a:xfrm>
              <a:off x="0" y="-38100"/>
              <a:ext cx="4816593" cy="54085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0" y="138474"/>
            <a:ext cx="18288000" cy="1460495"/>
          </a:xfrm>
          <a:prstGeom prst="rect">
            <a:avLst/>
          </a:prstGeom>
        </p:spPr>
        <p:txBody>
          <a:bodyPr lIns="0" tIns="0" rIns="0" bIns="0" rtlCol="0" anchor="t">
            <a:spAutoFit/>
          </a:bodyPr>
          <a:lstStyle/>
          <a:p>
            <a:pPr algn="ctr">
              <a:lnSpc>
                <a:spcPts val="11900"/>
              </a:lnSpc>
            </a:pPr>
            <a:r>
              <a:rPr lang="en-US" sz="8500" b="1">
                <a:solidFill>
                  <a:srgbClr val="FFFFFF"/>
                </a:solidFill>
                <a:latin typeface="Canva Sans Bold"/>
                <a:ea typeface="Canva Sans Bold"/>
                <a:cs typeface="Canva Sans Bold"/>
                <a:sym typeface="Canva Sans Bold"/>
              </a:rPr>
              <a:t>What will this session cover?</a:t>
            </a:r>
          </a:p>
        </p:txBody>
      </p:sp>
      <p:sp>
        <p:nvSpPr>
          <p:cNvPr id="6" name="TextBox 6"/>
          <p:cNvSpPr txBox="1"/>
          <p:nvPr/>
        </p:nvSpPr>
        <p:spPr>
          <a:xfrm>
            <a:off x="595409" y="2635593"/>
            <a:ext cx="17097178" cy="7014805"/>
          </a:xfrm>
          <a:prstGeom prst="rect">
            <a:avLst/>
          </a:prstGeom>
        </p:spPr>
        <p:txBody>
          <a:bodyPr wrap="square" lIns="0" tIns="0" rIns="0" bIns="0" rtlCol="0" anchor="t">
            <a:spAutoFit/>
          </a:bodyPr>
          <a:lstStyle/>
          <a:p>
            <a:pPr algn="l">
              <a:lnSpc>
                <a:spcPts val="5839"/>
              </a:lnSpc>
            </a:pPr>
            <a:r>
              <a:rPr lang="en-US" sz="4800" b="1" dirty="0">
                <a:latin typeface="Calibri"/>
                <a:ea typeface="Calibri"/>
                <a:cs typeface="Calibri"/>
              </a:rPr>
              <a:t>What is a disaster?</a:t>
            </a:r>
          </a:p>
          <a:p>
            <a:pPr marL="1143000" lvl="1" indent="-685800">
              <a:lnSpc>
                <a:spcPts val="5839"/>
              </a:lnSpc>
              <a:buFont typeface="Arial" panose="020B0604020202020204" pitchFamily="34" charset="0"/>
              <a:buChar char="•"/>
            </a:pPr>
            <a:r>
              <a:rPr lang="en-US" sz="4800" dirty="0">
                <a:latin typeface="Calibri"/>
                <a:ea typeface="Calibri"/>
                <a:cs typeface="Calibri"/>
              </a:rPr>
              <a:t>Statutory authority</a:t>
            </a:r>
          </a:p>
          <a:p>
            <a:pPr marL="1143000" lvl="1" indent="-685800">
              <a:lnSpc>
                <a:spcPts val="5839"/>
              </a:lnSpc>
              <a:buFont typeface="Arial" panose="020B0604020202020204" pitchFamily="34" charset="0"/>
              <a:buChar char="•"/>
            </a:pPr>
            <a:r>
              <a:rPr lang="en-US" sz="4800" dirty="0">
                <a:latin typeface="Calibri"/>
                <a:ea typeface="Calibri"/>
                <a:cs typeface="Calibri"/>
              </a:rPr>
              <a:t>Disaster declaration process</a:t>
            </a:r>
          </a:p>
          <a:p>
            <a:pPr marL="1143000" lvl="1" indent="-685800">
              <a:lnSpc>
                <a:spcPts val="5839"/>
              </a:lnSpc>
              <a:buFont typeface="Arial" panose="020B0604020202020204" pitchFamily="34" charset="0"/>
              <a:buChar char="•"/>
            </a:pPr>
            <a:r>
              <a:rPr lang="en-US" sz="4800" dirty="0">
                <a:latin typeface="Calibri"/>
                <a:ea typeface="Calibri"/>
                <a:cs typeface="Calibri"/>
              </a:rPr>
              <a:t>Sources of disaster assistance</a:t>
            </a:r>
          </a:p>
          <a:p>
            <a:pPr marL="1143000" lvl="1" indent="-685800">
              <a:lnSpc>
                <a:spcPts val="5839"/>
              </a:lnSpc>
              <a:buFont typeface="Arial" panose="020B0604020202020204" pitchFamily="34" charset="0"/>
              <a:buChar char="•"/>
            </a:pPr>
            <a:r>
              <a:rPr lang="en-US" sz="4800" dirty="0">
                <a:latin typeface="Calibri"/>
                <a:ea typeface="Calibri"/>
                <a:cs typeface="Calibri"/>
              </a:rPr>
              <a:t>Overview of DR-4860-KY</a:t>
            </a:r>
          </a:p>
          <a:p>
            <a:pPr marL="1143000" lvl="1" indent="-685800">
              <a:lnSpc>
                <a:spcPts val="5839"/>
              </a:lnSpc>
              <a:buFont typeface="Arial" panose="020B0604020202020204" pitchFamily="34" charset="0"/>
              <a:buChar char="•"/>
            </a:pPr>
            <a:endParaRPr lang="en-US" sz="4800" dirty="0">
              <a:latin typeface="Calibri"/>
              <a:ea typeface="Calibri"/>
              <a:cs typeface="Calibri"/>
            </a:endParaRPr>
          </a:p>
          <a:p>
            <a:pPr>
              <a:lnSpc>
                <a:spcPts val="5839"/>
              </a:lnSpc>
            </a:pPr>
            <a:r>
              <a:rPr lang="en-US" sz="4800" b="1" dirty="0">
                <a:latin typeface="Calibri"/>
                <a:ea typeface="Calibri"/>
                <a:cs typeface="Calibri"/>
              </a:rPr>
              <a:t>How can attorneys assist disaster survivors?</a:t>
            </a:r>
          </a:p>
          <a:p>
            <a:pPr marL="1143000" lvl="1" indent="-685800">
              <a:lnSpc>
                <a:spcPts val="5839"/>
              </a:lnSpc>
              <a:buFont typeface="Arial" panose="020B0604020202020204" pitchFamily="34" charset="0"/>
              <a:buChar char="•"/>
            </a:pPr>
            <a:r>
              <a:rPr lang="en-US" sz="4800" dirty="0">
                <a:latin typeface="Calibri"/>
                <a:ea typeface="Calibri"/>
                <a:cs typeface="Calibri"/>
              </a:rPr>
              <a:t>Common legal issues and when they arise</a:t>
            </a:r>
          </a:p>
          <a:p>
            <a:pPr marL="1143000" lvl="1" indent="-685800">
              <a:lnSpc>
                <a:spcPts val="5839"/>
              </a:lnSpc>
              <a:buFont typeface="Arial" panose="020B0604020202020204" pitchFamily="34" charset="0"/>
              <a:buChar char="•"/>
            </a:pPr>
            <a:r>
              <a:rPr lang="en-US" sz="4800" dirty="0">
                <a:latin typeface="Calibri"/>
                <a:ea typeface="Calibri"/>
                <a:cs typeface="Calibri"/>
              </a:rPr>
              <a:t>Where to connect with potential client</a:t>
            </a:r>
            <a:r>
              <a:rPr lang="en-US" sz="4000" dirty="0">
                <a:latin typeface="Calibri"/>
                <a:ea typeface="Calibri"/>
                <a:cs typeface="Calibri"/>
              </a:rPr>
              <a:t>s</a:t>
            </a:r>
          </a:p>
          <a:p>
            <a:pPr>
              <a:lnSpc>
                <a:spcPts val="1679"/>
              </a:lnSpc>
            </a:pPr>
            <a:endParaRPr lang="en-US" sz="4747" dirty="0">
              <a:solidFill>
                <a:srgbClr val="000000"/>
              </a:solidFill>
              <a:latin typeface="Canva Sans"/>
              <a:ea typeface="Canva Sans"/>
              <a:cs typeface="Canv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0C16"/>
        </a:solidFill>
        <a:effectLst/>
      </p:bgPr>
    </p:bg>
    <p:spTree>
      <p:nvGrpSpPr>
        <p:cNvPr id="1" name=""/>
        <p:cNvGrpSpPr/>
        <p:nvPr/>
      </p:nvGrpSpPr>
      <p:grpSpPr>
        <a:xfrm>
          <a:off x="0" y="0"/>
          <a:ext cx="0" cy="0"/>
          <a:chOff x="0" y="0"/>
          <a:chExt cx="0" cy="0"/>
        </a:xfrm>
      </p:grpSpPr>
      <p:grpSp>
        <p:nvGrpSpPr>
          <p:cNvPr id="4" name="Group 4"/>
          <p:cNvGrpSpPr/>
          <p:nvPr/>
        </p:nvGrpSpPr>
        <p:grpSpPr>
          <a:xfrm>
            <a:off x="9052698" y="0"/>
            <a:ext cx="9235300" cy="10287000"/>
            <a:chOff x="58351" y="14573"/>
            <a:chExt cx="579278" cy="721883"/>
          </a:xfrm>
        </p:grpSpPr>
        <p:sp>
          <p:nvSpPr>
            <p:cNvPr id="5" name="Freeform 5"/>
            <p:cNvSpPr/>
            <p:nvPr/>
          </p:nvSpPr>
          <p:spPr>
            <a:xfrm>
              <a:off x="58351" y="14573"/>
              <a:ext cx="579278" cy="721883"/>
            </a:xfrm>
            <a:custGeom>
              <a:avLst/>
              <a:gdLst/>
              <a:ahLst/>
              <a:cxnLst/>
              <a:rect l="l" t="t" r="r" b="b"/>
              <a:pathLst>
                <a:path w="812800" h="772133">
                  <a:moveTo>
                    <a:pt x="0" y="0"/>
                  </a:moveTo>
                  <a:lnTo>
                    <a:pt x="812800" y="0"/>
                  </a:lnTo>
                  <a:lnTo>
                    <a:pt x="812800" y="772133"/>
                  </a:lnTo>
                  <a:lnTo>
                    <a:pt x="0" y="772133"/>
                  </a:lnTo>
                  <a:close/>
                </a:path>
              </a:pathLst>
            </a:custGeom>
            <a:solidFill>
              <a:srgbClr val="FFFFFF"/>
            </a:solidFill>
            <a:ln w="12700">
              <a:solidFill>
                <a:srgbClr val="000000"/>
              </a:solidFill>
            </a:ln>
          </p:spPr>
          <p:txBody>
            <a:bodyPr/>
            <a:lstStyle/>
            <a:p>
              <a:endParaRPr lang="en-US"/>
            </a:p>
          </p:txBody>
        </p:sp>
      </p:grpSp>
      <p:sp>
        <p:nvSpPr>
          <p:cNvPr id="2" name="Freeform 2"/>
          <p:cNvSpPr/>
          <p:nvPr/>
        </p:nvSpPr>
        <p:spPr>
          <a:xfrm>
            <a:off x="10503073" y="5918638"/>
            <a:ext cx="6334543" cy="3844334"/>
          </a:xfrm>
          <a:custGeom>
            <a:avLst/>
            <a:gdLst/>
            <a:ahLst/>
            <a:cxnLst/>
            <a:rect l="l" t="t" r="r" b="b"/>
            <a:pathLst>
              <a:path w="6095668" h="3426273">
                <a:moveTo>
                  <a:pt x="0" y="0"/>
                </a:moveTo>
                <a:lnTo>
                  <a:pt x="6095668" y="0"/>
                </a:lnTo>
                <a:lnTo>
                  <a:pt x="6095668" y="3426273"/>
                </a:lnTo>
                <a:lnTo>
                  <a:pt x="0" y="3426273"/>
                </a:lnTo>
                <a:lnTo>
                  <a:pt x="0" y="0"/>
                </a:lnTo>
                <a:close/>
              </a:path>
            </a:pathLst>
          </a:custGeom>
          <a:blipFill>
            <a:blip r:embed="rId3"/>
            <a:stretch>
              <a:fillRect/>
            </a:stretch>
          </a:blipFill>
        </p:spPr>
        <p:txBody>
          <a:bodyPr/>
          <a:lstStyle/>
          <a:p>
            <a:endParaRPr lang="en-US"/>
          </a:p>
        </p:txBody>
      </p:sp>
      <p:sp>
        <p:nvSpPr>
          <p:cNvPr id="3" name="Freeform 3"/>
          <p:cNvSpPr/>
          <p:nvPr/>
        </p:nvSpPr>
        <p:spPr>
          <a:xfrm>
            <a:off x="10503073" y="778043"/>
            <a:ext cx="6334543" cy="3825510"/>
          </a:xfrm>
          <a:custGeom>
            <a:avLst/>
            <a:gdLst/>
            <a:ahLst/>
            <a:cxnLst/>
            <a:rect l="l" t="t" r="r" b="b"/>
            <a:pathLst>
              <a:path w="6013477" h="3356359">
                <a:moveTo>
                  <a:pt x="0" y="0"/>
                </a:moveTo>
                <a:lnTo>
                  <a:pt x="6013477" y="0"/>
                </a:lnTo>
                <a:lnTo>
                  <a:pt x="6013477" y="3356359"/>
                </a:lnTo>
                <a:lnTo>
                  <a:pt x="0" y="3356359"/>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9602153" y="78171"/>
            <a:ext cx="8136389" cy="699872"/>
          </a:xfrm>
          <a:prstGeom prst="rect">
            <a:avLst/>
          </a:prstGeom>
        </p:spPr>
        <p:txBody>
          <a:bodyPr lIns="0" tIns="0" rIns="0" bIns="0" rtlCol="0" anchor="t">
            <a:spAutoFit/>
          </a:bodyPr>
          <a:lstStyle/>
          <a:p>
            <a:pPr algn="ctr">
              <a:lnSpc>
                <a:spcPts val="5880"/>
              </a:lnSpc>
            </a:pPr>
            <a:r>
              <a:rPr lang="en-US" sz="4000" b="1" dirty="0">
                <a:latin typeface="Canva Sans Bold"/>
                <a:ea typeface="Canva Sans Bold"/>
                <a:cs typeface="Canva Sans Bold"/>
                <a:sym typeface="Canva Sans Bold"/>
              </a:rPr>
              <a:t>May 2024 Tornadoes</a:t>
            </a:r>
          </a:p>
        </p:txBody>
      </p:sp>
      <p:sp>
        <p:nvSpPr>
          <p:cNvPr id="7" name="TextBox 7"/>
          <p:cNvSpPr txBox="1"/>
          <p:nvPr/>
        </p:nvSpPr>
        <p:spPr>
          <a:xfrm>
            <a:off x="11080980" y="5098093"/>
            <a:ext cx="5178730" cy="706540"/>
          </a:xfrm>
          <a:prstGeom prst="rect">
            <a:avLst/>
          </a:prstGeom>
        </p:spPr>
        <p:txBody>
          <a:bodyPr wrap="square" lIns="0" tIns="0" rIns="0" bIns="0" rtlCol="0" anchor="t">
            <a:spAutoFit/>
          </a:bodyPr>
          <a:lstStyle/>
          <a:p>
            <a:pPr algn="ctr">
              <a:lnSpc>
                <a:spcPts val="5880"/>
              </a:lnSpc>
              <a:spcBef>
                <a:spcPct val="0"/>
              </a:spcBef>
            </a:pPr>
            <a:r>
              <a:rPr lang="en-US" sz="4000" b="1" dirty="0">
                <a:latin typeface="Canva Sans Bold"/>
                <a:ea typeface="Canva Sans Bold"/>
                <a:cs typeface="Canva Sans Bold"/>
                <a:sym typeface="Canva Sans Bold"/>
              </a:rPr>
              <a:t>July 2022 Floods</a:t>
            </a:r>
          </a:p>
        </p:txBody>
      </p:sp>
      <p:sp>
        <p:nvSpPr>
          <p:cNvPr id="8" name="TextBox 8"/>
          <p:cNvSpPr txBox="1"/>
          <p:nvPr/>
        </p:nvSpPr>
        <p:spPr>
          <a:xfrm>
            <a:off x="9770151" y="4605733"/>
            <a:ext cx="7800386" cy="328936"/>
          </a:xfrm>
          <a:prstGeom prst="rect">
            <a:avLst/>
          </a:prstGeom>
        </p:spPr>
        <p:txBody>
          <a:bodyPr lIns="0" tIns="0" rIns="0" bIns="0" rtlCol="0" anchor="t">
            <a:spAutoFit/>
          </a:bodyPr>
          <a:lstStyle/>
          <a:p>
            <a:pPr algn="ctr">
              <a:lnSpc>
                <a:spcPts val="2800"/>
              </a:lnSpc>
            </a:pPr>
            <a:r>
              <a:rPr lang="en-US" sz="1600" dirty="0">
                <a:solidFill>
                  <a:srgbClr val="000000"/>
                </a:solidFill>
                <a:latin typeface="Canva Sans"/>
                <a:ea typeface="Canva Sans"/>
                <a:cs typeface="Canva Sans"/>
                <a:sym typeface="Canva Sans"/>
              </a:rPr>
              <a:t>Photo: Louisville Courier Journal</a:t>
            </a:r>
          </a:p>
        </p:txBody>
      </p:sp>
      <p:sp>
        <p:nvSpPr>
          <p:cNvPr id="9" name="TextBox 9"/>
          <p:cNvSpPr txBox="1"/>
          <p:nvPr/>
        </p:nvSpPr>
        <p:spPr>
          <a:xfrm>
            <a:off x="12176667" y="9863820"/>
            <a:ext cx="2987356" cy="322332"/>
          </a:xfrm>
          <a:prstGeom prst="rect">
            <a:avLst/>
          </a:prstGeom>
        </p:spPr>
        <p:txBody>
          <a:bodyPr wrap="square" lIns="0" tIns="0" rIns="0" bIns="0" rtlCol="0" anchor="t">
            <a:spAutoFit/>
          </a:bodyPr>
          <a:lstStyle/>
          <a:p>
            <a:pPr algn="ctr">
              <a:lnSpc>
                <a:spcPts val="2800"/>
              </a:lnSpc>
              <a:spcBef>
                <a:spcPct val="0"/>
              </a:spcBef>
            </a:pPr>
            <a:r>
              <a:rPr lang="en-US" sz="1600" dirty="0">
                <a:solidFill>
                  <a:srgbClr val="000000"/>
                </a:solidFill>
                <a:latin typeface="Canva Sans"/>
                <a:ea typeface="Canva Sans"/>
                <a:cs typeface="Canva Sans"/>
                <a:sym typeface="Canva Sans"/>
              </a:rPr>
              <a:t>Photo: New York Times</a:t>
            </a:r>
          </a:p>
        </p:txBody>
      </p:sp>
      <p:sp>
        <p:nvSpPr>
          <p:cNvPr id="10" name="TextBox 10"/>
          <p:cNvSpPr txBox="1"/>
          <p:nvPr/>
        </p:nvSpPr>
        <p:spPr>
          <a:xfrm>
            <a:off x="1820578" y="3475026"/>
            <a:ext cx="5597727" cy="5418727"/>
          </a:xfrm>
          <a:prstGeom prst="rect">
            <a:avLst/>
          </a:prstGeom>
        </p:spPr>
        <p:txBody>
          <a:bodyPr wrap="square" lIns="0" tIns="0" rIns="0" bIns="0" rtlCol="0" anchor="t">
            <a:spAutoFit/>
          </a:bodyPr>
          <a:lstStyle/>
          <a:p>
            <a:pPr algn="l"/>
            <a:r>
              <a:rPr lang="en-US" sz="9600" b="1" dirty="0">
                <a:solidFill>
                  <a:schemeClr val="bg1"/>
                </a:solidFill>
                <a:latin typeface="Canva Sans Bold"/>
                <a:ea typeface="Canva Sans Bold"/>
                <a:cs typeface="Canva Sans Bold"/>
                <a:sym typeface="Canva Sans Bold"/>
              </a:rPr>
              <a:t>What is a disaster?</a:t>
            </a:r>
          </a:p>
          <a:p>
            <a:pPr algn="l">
              <a:lnSpc>
                <a:spcPts val="6719"/>
              </a:lnSpc>
            </a:pPr>
            <a:endParaRPr lang="en-US" sz="4800" b="1" dirty="0">
              <a:solidFill>
                <a:schemeClr val="bg1"/>
              </a:solidFill>
              <a:latin typeface="Canva Sans Bold"/>
              <a:ea typeface="Canva Sans Bold"/>
              <a:cs typeface="Canva Sans Bold"/>
              <a:sym typeface="Canva Sans Bold"/>
            </a:endParaRPr>
          </a:p>
          <a:p>
            <a:pPr algn="l">
              <a:lnSpc>
                <a:spcPts val="6719"/>
              </a:lnSpc>
            </a:pPr>
            <a:endParaRPr lang="en-US" sz="4800" dirty="0">
              <a:solidFill>
                <a:schemeClr val="bg1"/>
              </a:solidFill>
              <a:latin typeface="Canva Sans"/>
              <a:ea typeface="Canva Sans"/>
              <a:cs typeface="Canva Sans"/>
              <a:sym typeface="Canva Sans"/>
            </a:endParaRPr>
          </a:p>
          <a:p>
            <a:pPr algn="ctr">
              <a:lnSpc>
                <a:spcPts val="6127"/>
              </a:lnSpc>
              <a:spcBef>
                <a:spcPct val="0"/>
              </a:spcBef>
            </a:pPr>
            <a:endParaRPr lang="en-US" sz="4800" b="1" dirty="0">
              <a:solidFill>
                <a:schemeClr val="bg1"/>
              </a:solidFill>
              <a:latin typeface="Canva Sans Bold"/>
              <a:ea typeface="Canva Sans Bold"/>
              <a:cs typeface="Canva Sans Bold"/>
              <a:sym typeface="Canva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A9A999-FEB2-DBFB-F5F7-504334417082}"/>
              </a:ext>
            </a:extLst>
          </p:cNvPr>
          <p:cNvSpPr txBox="1"/>
          <p:nvPr/>
        </p:nvSpPr>
        <p:spPr>
          <a:xfrm>
            <a:off x="661916" y="412401"/>
            <a:ext cx="16964168" cy="9448740"/>
          </a:xfrm>
          <a:prstGeom prst="rect">
            <a:avLst/>
          </a:prstGeom>
          <a:noFill/>
        </p:spPr>
        <p:txBody>
          <a:bodyPr wrap="square" lIns="91440" tIns="45720" rIns="91440" bIns="45720" rtlCol="0" anchor="t">
            <a:spAutoFit/>
          </a:bodyPr>
          <a:lstStyle/>
          <a:p>
            <a:pPr algn="ctr"/>
            <a:r>
              <a:rPr lang="en-US" sz="4400" b="1" dirty="0"/>
              <a:t>Robert T. Stafford Disaster Relief and Emergency Assistance Act of 1988: the Stafford Act</a:t>
            </a:r>
          </a:p>
          <a:p>
            <a:endParaRPr lang="en-US" sz="4000" b="1" dirty="0"/>
          </a:p>
          <a:p>
            <a:r>
              <a:rPr lang="en-US" sz="4000" b="1" dirty="0"/>
              <a:t>Citation: </a:t>
            </a:r>
            <a:r>
              <a:rPr lang="en-US" sz="4000" dirty="0"/>
              <a:t>42 U.S.C. Chapter 68 (§§5121-5208); 44 C.F.R. §§206.1-206.440</a:t>
            </a:r>
            <a:endParaRPr lang="en-US" sz="4000" dirty="0">
              <a:ea typeface="Calibri"/>
              <a:cs typeface="Calibri"/>
            </a:endParaRPr>
          </a:p>
          <a:p>
            <a:endParaRPr lang="en-US" sz="4000" b="1" dirty="0"/>
          </a:p>
          <a:p>
            <a:pPr marL="285750" indent="-285750">
              <a:buFont typeface="Arial" panose="020B0604020202020204" pitchFamily="34" charset="0"/>
              <a:buChar char="•"/>
            </a:pPr>
            <a:r>
              <a:rPr lang="en-US" sz="4000" b="1" dirty="0"/>
              <a:t>Major Disaster defined </a:t>
            </a:r>
            <a:r>
              <a:rPr lang="en-US" sz="4000" dirty="0"/>
              <a:t>(42 U.S.C. §5122)</a:t>
            </a:r>
          </a:p>
          <a:p>
            <a:pPr marL="742950" lvl="1" indent="-285750">
              <a:buFont typeface="Arial" panose="020B0604020202020204" pitchFamily="34" charset="0"/>
              <a:buChar char="•"/>
            </a:pPr>
            <a:r>
              <a:rPr lang="en-US" sz="4000" i="0" dirty="0">
                <a:solidFill>
                  <a:srgbClr val="000000"/>
                </a:solidFill>
                <a:effectLst/>
              </a:rPr>
              <a:t>Any natural catastrophe which in the determination of the President causes damage of sufficient severity and magnitude to warrant federal assistance</a:t>
            </a:r>
            <a:endParaRPr lang="en-US" sz="4000" i="0" dirty="0">
              <a:solidFill>
                <a:srgbClr val="000000"/>
              </a:solidFill>
              <a:effectLst/>
              <a:ea typeface="Calibri"/>
              <a:cs typeface="Calibri"/>
            </a:endParaRPr>
          </a:p>
          <a:p>
            <a:pPr marL="742950" lvl="1" indent="-285750">
              <a:buFont typeface="Arial" panose="020B0604020202020204" pitchFamily="34" charset="0"/>
              <a:buChar char="•"/>
            </a:pPr>
            <a:endParaRPr lang="en-US" sz="4000" b="1" i="0" dirty="0">
              <a:solidFill>
                <a:srgbClr val="000000"/>
              </a:solidFill>
              <a:effectLst/>
            </a:endParaRPr>
          </a:p>
          <a:p>
            <a:pPr marL="285750" indent="-285750">
              <a:buFont typeface="Arial" panose="020B0604020202020204" pitchFamily="34" charset="0"/>
              <a:buChar char="•"/>
            </a:pPr>
            <a:r>
              <a:rPr lang="en-US" sz="4000" b="1" dirty="0">
                <a:solidFill>
                  <a:srgbClr val="000000"/>
                </a:solidFill>
              </a:rPr>
              <a:t>Establishes the Presidential disaster declaration process </a:t>
            </a:r>
            <a:r>
              <a:rPr lang="en-US" sz="4000" dirty="0"/>
              <a:t>(42 U.S.C. §5170; </a:t>
            </a:r>
            <a:r>
              <a:rPr lang="fr-FR" sz="4000" i="0" dirty="0">
                <a:solidFill>
                  <a:srgbClr val="1B1B1B"/>
                </a:solidFill>
                <a:effectLst/>
                <a:latin typeface="Source Sans Pro" panose="020B0503030403020204" pitchFamily="34" charset="0"/>
              </a:rPr>
              <a:t>44 C.F.R. Part §206,</a:t>
            </a:r>
            <a:r>
              <a:rPr lang="fr-FR" sz="4000" i="0" dirty="0">
                <a:effectLst/>
                <a:latin typeface="Source Sans Pro" panose="020B0503030403020204" pitchFamily="34" charset="0"/>
              </a:rPr>
              <a:t> Subpart B</a:t>
            </a:r>
            <a:r>
              <a:rPr lang="en-US" sz="4000" dirty="0"/>
              <a:t>)</a:t>
            </a:r>
          </a:p>
          <a:p>
            <a:pPr marL="285750" indent="-285750">
              <a:buFont typeface="Arial" panose="020B0604020202020204" pitchFamily="34" charset="0"/>
              <a:buChar char="•"/>
            </a:pPr>
            <a:endParaRPr lang="en-US" sz="4000" b="1" i="0" dirty="0">
              <a:solidFill>
                <a:srgbClr val="000000"/>
              </a:solidFill>
              <a:effectLst/>
            </a:endParaRPr>
          </a:p>
          <a:p>
            <a:pPr marL="285750" indent="-285750">
              <a:buFont typeface="Arial" panose="020B0604020202020204" pitchFamily="34" charset="0"/>
              <a:buChar char="•"/>
            </a:pPr>
            <a:r>
              <a:rPr lang="en-US" sz="4000" b="1" dirty="0">
                <a:solidFill>
                  <a:srgbClr val="000000"/>
                </a:solidFill>
              </a:rPr>
              <a:t>Gives any federal agency the authority to manage federal disaster assistance at the direction of the President </a:t>
            </a:r>
            <a:r>
              <a:rPr lang="en-US" sz="4000" dirty="0"/>
              <a:t>(42 U.S.C. §5170a)</a:t>
            </a:r>
          </a:p>
          <a:p>
            <a:pPr marL="742950" lvl="1" indent="-285750">
              <a:buFont typeface="Arial" panose="020B0604020202020204" pitchFamily="34" charset="0"/>
              <a:buChar char="•"/>
            </a:pPr>
            <a:r>
              <a:rPr lang="en-US" sz="4000" dirty="0">
                <a:solidFill>
                  <a:srgbClr val="000000"/>
                </a:solidFill>
              </a:rPr>
              <a:t>FEMA is the workhorse, but other agencies implicated as well, such as HUD</a:t>
            </a:r>
            <a:endParaRPr lang="en-US" sz="4000" dirty="0"/>
          </a:p>
        </p:txBody>
      </p:sp>
    </p:spTree>
    <p:extLst>
      <p:ext uri="{BB962C8B-B14F-4D97-AF65-F5344CB8AC3E}">
        <p14:creationId xmlns:p14="http://schemas.microsoft.com/office/powerpoint/2010/main" val="385138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614EB2-C133-F8C0-D7B8-1A4705C8E657}"/>
              </a:ext>
            </a:extLst>
          </p:cNvPr>
          <p:cNvSpPr txBox="1"/>
          <p:nvPr/>
        </p:nvSpPr>
        <p:spPr>
          <a:xfrm>
            <a:off x="132735" y="3117883"/>
            <a:ext cx="18022528" cy="3416320"/>
          </a:xfrm>
          <a:prstGeom prst="rect">
            <a:avLst/>
          </a:prstGeom>
          <a:noFill/>
        </p:spPr>
        <p:txBody>
          <a:bodyPr wrap="square" lIns="91440" tIns="45720" rIns="91440" bIns="45720" rtlCol="0" anchor="t">
            <a:spAutoFit/>
          </a:bodyPr>
          <a:lstStyle/>
          <a:p>
            <a:pPr algn="ctr"/>
            <a:r>
              <a:rPr lang="en-US" sz="7200" dirty="0"/>
              <a:t>Weather is coming…</a:t>
            </a:r>
          </a:p>
          <a:p>
            <a:endParaRPr lang="en-US" sz="7200" dirty="0"/>
          </a:p>
          <a:p>
            <a:r>
              <a:rPr lang="en-US" sz="7200" dirty="0"/>
              <a:t>1) Governor may declare a </a:t>
            </a:r>
            <a:r>
              <a:rPr lang="en-US" sz="7200" b="1" dirty="0"/>
              <a:t>State of Emergency*</a:t>
            </a:r>
          </a:p>
        </p:txBody>
      </p:sp>
      <p:sp>
        <p:nvSpPr>
          <p:cNvPr id="2" name="TextBox 1">
            <a:extLst>
              <a:ext uri="{FF2B5EF4-FFF2-40B4-BE49-F238E27FC236}">
                <a16:creationId xmlns:a16="http://schemas.microsoft.com/office/drawing/2014/main" id="{BF8A320D-5730-C049-D2E3-B3C4F384BA40}"/>
              </a:ext>
            </a:extLst>
          </p:cNvPr>
          <p:cNvSpPr txBox="1"/>
          <p:nvPr/>
        </p:nvSpPr>
        <p:spPr>
          <a:xfrm>
            <a:off x="1025071" y="760935"/>
            <a:ext cx="1623785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ea typeface="Calibri"/>
                <a:cs typeface="Calibri"/>
              </a:rPr>
              <a:t>The Disaster Declaration Process</a:t>
            </a:r>
            <a:endParaRPr lang="en-US" sz="6000" b="1" dirty="0"/>
          </a:p>
        </p:txBody>
      </p:sp>
    </p:spTree>
    <p:extLst>
      <p:ext uri="{BB962C8B-B14F-4D97-AF65-F5344CB8AC3E}">
        <p14:creationId xmlns:p14="http://schemas.microsoft.com/office/powerpoint/2010/main" val="66356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830D6-F4D2-85FD-B0AE-6F60C6AA83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D4152A0-E7A1-B32B-C940-BB13C838BCEB}"/>
              </a:ext>
            </a:extLst>
          </p:cNvPr>
          <p:cNvSpPr txBox="1"/>
          <p:nvPr/>
        </p:nvSpPr>
        <p:spPr>
          <a:xfrm>
            <a:off x="650018" y="2213231"/>
            <a:ext cx="16987964" cy="4001095"/>
          </a:xfrm>
          <a:prstGeom prst="rect">
            <a:avLst/>
          </a:prstGeom>
          <a:noFill/>
        </p:spPr>
        <p:txBody>
          <a:bodyPr wrap="square" lIns="91440" tIns="45720" rIns="91440" bIns="45720" rtlCol="0" anchor="t">
            <a:spAutoFit/>
          </a:bodyPr>
          <a:lstStyle/>
          <a:p>
            <a:endParaRPr lang="en-US" sz="5000" dirty="0"/>
          </a:p>
          <a:p>
            <a:endParaRPr lang="en-US" sz="5400" b="1" i="0" dirty="0">
              <a:solidFill>
                <a:srgbClr val="1B1B1B"/>
              </a:solidFill>
              <a:effectLst/>
              <a:latin typeface="Source Sans Pro" panose="020B0503030403020204" pitchFamily="34" charset="0"/>
            </a:endParaRPr>
          </a:p>
          <a:p>
            <a:endParaRPr lang="en-US" sz="5000" dirty="0"/>
          </a:p>
          <a:p>
            <a:endParaRPr lang="en-US" sz="5000" dirty="0">
              <a:ea typeface="Calibri"/>
              <a:cs typeface="Calibri"/>
            </a:endParaRPr>
          </a:p>
          <a:p>
            <a:endParaRPr lang="en-US" sz="5000" dirty="0">
              <a:ea typeface="Calibri"/>
              <a:cs typeface="Calibri"/>
            </a:endParaRPr>
          </a:p>
        </p:txBody>
      </p:sp>
      <p:sp>
        <p:nvSpPr>
          <p:cNvPr id="2" name="TextBox 1">
            <a:extLst>
              <a:ext uri="{FF2B5EF4-FFF2-40B4-BE49-F238E27FC236}">
                <a16:creationId xmlns:a16="http://schemas.microsoft.com/office/drawing/2014/main" id="{666CBCC7-8EB9-018B-9257-B20439124748}"/>
              </a:ext>
            </a:extLst>
          </p:cNvPr>
          <p:cNvSpPr txBox="1"/>
          <p:nvPr/>
        </p:nvSpPr>
        <p:spPr>
          <a:xfrm>
            <a:off x="884961" y="397717"/>
            <a:ext cx="1623785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latin typeface="+mj-lt"/>
                <a:ea typeface="Calibri"/>
                <a:cs typeface="Calibri"/>
              </a:rPr>
              <a:t>SIDE QUEST*</a:t>
            </a:r>
          </a:p>
        </p:txBody>
      </p:sp>
      <p:graphicFrame>
        <p:nvGraphicFramePr>
          <p:cNvPr id="4" name="Table 3">
            <a:extLst>
              <a:ext uri="{FF2B5EF4-FFF2-40B4-BE49-F238E27FC236}">
                <a16:creationId xmlns:a16="http://schemas.microsoft.com/office/drawing/2014/main" id="{6BFE3938-EAF2-246F-7EEF-451DA5169911}"/>
              </a:ext>
            </a:extLst>
          </p:cNvPr>
          <p:cNvGraphicFramePr>
            <a:graphicFrameLocks noGrp="1"/>
          </p:cNvGraphicFramePr>
          <p:nvPr>
            <p:extLst>
              <p:ext uri="{D42A27DB-BD31-4B8C-83A1-F6EECF244321}">
                <p14:modId xmlns:p14="http://schemas.microsoft.com/office/powerpoint/2010/main" val="3698182102"/>
              </p:ext>
            </p:extLst>
          </p:nvPr>
        </p:nvGraphicFramePr>
        <p:xfrm>
          <a:off x="1769805" y="1413380"/>
          <a:ext cx="14748390" cy="8782678"/>
        </p:xfrm>
        <a:graphic>
          <a:graphicData uri="http://schemas.openxmlformats.org/drawingml/2006/table">
            <a:tbl>
              <a:tblPr firstRow="1" bandRow="1">
                <a:tableStyleId>{5C22544A-7EE6-4342-B048-85BDC9FD1C3A}</a:tableStyleId>
              </a:tblPr>
              <a:tblGrid>
                <a:gridCol w="7374195">
                  <a:extLst>
                    <a:ext uri="{9D8B030D-6E8A-4147-A177-3AD203B41FA5}">
                      <a16:colId xmlns:a16="http://schemas.microsoft.com/office/drawing/2014/main" val="2075662005"/>
                    </a:ext>
                  </a:extLst>
                </a:gridCol>
                <a:gridCol w="7374195">
                  <a:extLst>
                    <a:ext uri="{9D8B030D-6E8A-4147-A177-3AD203B41FA5}">
                      <a16:colId xmlns:a16="http://schemas.microsoft.com/office/drawing/2014/main" val="3126614868"/>
                    </a:ext>
                  </a:extLst>
                </a:gridCol>
              </a:tblGrid>
              <a:tr h="1026258">
                <a:tc>
                  <a:txBody>
                    <a:bodyPr/>
                    <a:lstStyle/>
                    <a:p>
                      <a:pPr algn="ctr"/>
                      <a:r>
                        <a:rPr lang="en-US" sz="4000" b="1" dirty="0">
                          <a:solidFill>
                            <a:srgbClr val="1B1B1B"/>
                          </a:solidFill>
                          <a:latin typeface="Source Sans Pro" panose="020B0503030403020204" pitchFamily="34" charset="0"/>
                        </a:rPr>
                        <a:t>State of Emergency</a:t>
                      </a:r>
                      <a:endParaRPr lang="en-US" sz="4000" dirty="0"/>
                    </a:p>
                  </a:txBody>
                  <a:tcPr anchor="ctr"/>
                </a:tc>
                <a:tc>
                  <a:txBody>
                    <a:bodyPr/>
                    <a:lstStyle/>
                    <a:p>
                      <a:pPr algn="ctr"/>
                      <a:r>
                        <a:rPr lang="en-US" sz="4000" b="1" dirty="0">
                          <a:solidFill>
                            <a:srgbClr val="1B1B1B"/>
                          </a:solidFill>
                          <a:latin typeface="Source Sans Pro" panose="020B0503030403020204" pitchFamily="34" charset="0"/>
                        </a:rPr>
                        <a:t>Emergency Declaration</a:t>
                      </a:r>
                      <a:endParaRPr lang="en-US" sz="4000" dirty="0"/>
                    </a:p>
                  </a:txBody>
                  <a:tcPr anchor="ctr"/>
                </a:tc>
                <a:extLst>
                  <a:ext uri="{0D108BD9-81ED-4DB2-BD59-A6C34878D82A}">
                    <a16:rowId xmlns:a16="http://schemas.microsoft.com/office/drawing/2014/main" val="2011494015"/>
                  </a:ext>
                </a:extLst>
              </a:tr>
              <a:tr h="1026258">
                <a:tc>
                  <a:txBody>
                    <a:bodyPr/>
                    <a:lstStyle/>
                    <a:p>
                      <a:pPr algn="ctr"/>
                      <a:r>
                        <a:rPr lang="en-US" sz="2400" b="1" dirty="0"/>
                        <a:t>WHO</a:t>
                      </a:r>
                    </a:p>
                    <a:p>
                      <a:pPr algn="ctr"/>
                      <a:r>
                        <a:rPr lang="en-US" sz="2400" dirty="0"/>
                        <a:t>Declared by Governor </a:t>
                      </a:r>
                    </a:p>
                  </a:txBody>
                  <a:tcPr/>
                </a:tc>
                <a:tc>
                  <a:txBody>
                    <a:bodyPr/>
                    <a:lstStyle/>
                    <a:p>
                      <a:pPr algn="ctr"/>
                      <a:r>
                        <a:rPr lang="en-US" sz="2400" b="1" dirty="0"/>
                        <a:t>WHO</a:t>
                      </a:r>
                    </a:p>
                    <a:p>
                      <a:pPr algn="ctr"/>
                      <a:r>
                        <a:rPr lang="en-US" sz="2400" dirty="0"/>
                        <a:t>Declared by President</a:t>
                      </a:r>
                    </a:p>
                  </a:txBody>
                  <a:tcPr/>
                </a:tc>
                <a:extLst>
                  <a:ext uri="{0D108BD9-81ED-4DB2-BD59-A6C34878D82A}">
                    <a16:rowId xmlns:a16="http://schemas.microsoft.com/office/drawing/2014/main" val="1022158421"/>
                  </a:ext>
                </a:extLst>
              </a:tr>
              <a:tr h="3103042">
                <a:tc>
                  <a:txBody>
                    <a:bodyPr/>
                    <a:lstStyle/>
                    <a:p>
                      <a:pPr algn="ctr"/>
                      <a:r>
                        <a:rPr lang="en-US" sz="2400" b="1" dirty="0"/>
                        <a:t>WHEN</a:t>
                      </a:r>
                    </a:p>
                    <a:p>
                      <a:pPr algn="ctr"/>
                      <a:r>
                        <a:rPr lang="en-US" sz="2400" u="sng" dirty="0"/>
                        <a:t>During</a:t>
                      </a:r>
                      <a:r>
                        <a:rPr lang="en-US" sz="2400" dirty="0"/>
                        <a:t> a situation or </a:t>
                      </a:r>
                      <a:r>
                        <a:rPr lang="en-US" sz="2400" u="sng" dirty="0"/>
                        <a:t>imminent threat </a:t>
                      </a:r>
                      <a:r>
                        <a:rPr lang="en-US" sz="2400" dirty="0"/>
                        <a:t>of widespread or severe damage, injury or loss of life or property, resulting from a natural or man-made cause</a:t>
                      </a:r>
                    </a:p>
                  </a:txBody>
                  <a:tcPr/>
                </a:tc>
                <a:tc>
                  <a:txBody>
                    <a:bodyPr/>
                    <a:lstStyle/>
                    <a:p>
                      <a:pPr algn="ctr"/>
                      <a:r>
                        <a:rPr lang="en-US" sz="2400" b="1" dirty="0"/>
                        <a:t>WHEN</a:t>
                      </a:r>
                    </a:p>
                    <a:p>
                      <a:pPr algn="ctr"/>
                      <a:r>
                        <a:rPr lang="en-US" sz="2400" u="sng" dirty="0"/>
                        <a:t>Pre-Disaster</a:t>
                      </a:r>
                      <a:r>
                        <a:rPr lang="en-US" sz="2400" dirty="0"/>
                        <a:t>: </a:t>
                      </a:r>
                      <a:r>
                        <a:rPr lang="en-US" sz="2400" b="0" i="0" kern="1200" dirty="0">
                          <a:solidFill>
                            <a:schemeClr val="dk1"/>
                          </a:solidFill>
                          <a:effectLst/>
                          <a:latin typeface="+mn-lt"/>
                          <a:ea typeface="+mn-ea"/>
                          <a:cs typeface="+mn-cs"/>
                        </a:rPr>
                        <a:t>Governor or Tribal Chief Executive may request an emergency declaration in advance or anticipation of the imminent impact of an incident that threatens such destruction as could result in a major disaster. </a:t>
                      </a:r>
                    </a:p>
                    <a:p>
                      <a:pPr algn="ctr"/>
                      <a:r>
                        <a:rPr lang="en-US" sz="2400" b="1" i="1" kern="1200" dirty="0">
                          <a:solidFill>
                            <a:schemeClr val="dk1"/>
                          </a:solidFill>
                          <a:effectLst/>
                          <a:latin typeface="+mn-lt"/>
                          <a:ea typeface="+mn-ea"/>
                          <a:cs typeface="+mn-cs"/>
                        </a:rPr>
                        <a:t>OR</a:t>
                      </a:r>
                    </a:p>
                    <a:p>
                      <a:pPr algn="ctr"/>
                      <a:r>
                        <a:rPr lang="en-US" sz="2400" b="0" i="0" u="sng" kern="1200" dirty="0">
                          <a:solidFill>
                            <a:schemeClr val="dk1"/>
                          </a:solidFill>
                          <a:effectLst/>
                          <a:latin typeface="+mn-lt"/>
                          <a:ea typeface="+mn-ea"/>
                          <a:cs typeface="+mn-cs"/>
                        </a:rPr>
                        <a:t>Within 30 days </a:t>
                      </a:r>
                      <a:r>
                        <a:rPr lang="en-US" sz="2400" b="0" i="0" kern="1200" dirty="0">
                          <a:solidFill>
                            <a:schemeClr val="dk1"/>
                          </a:solidFill>
                          <a:effectLst/>
                          <a:latin typeface="+mn-lt"/>
                          <a:ea typeface="+mn-ea"/>
                          <a:cs typeface="+mn-cs"/>
                        </a:rPr>
                        <a:t>of the occurrence of the incident</a:t>
                      </a:r>
                      <a:endParaRPr lang="en-US" sz="2400" dirty="0"/>
                    </a:p>
                  </a:txBody>
                  <a:tcPr/>
                </a:tc>
                <a:extLst>
                  <a:ext uri="{0D108BD9-81ED-4DB2-BD59-A6C34878D82A}">
                    <a16:rowId xmlns:a16="http://schemas.microsoft.com/office/drawing/2014/main" val="3714261352"/>
                  </a:ext>
                </a:extLst>
              </a:tr>
              <a:tr h="3103042">
                <a:tc>
                  <a:txBody>
                    <a:bodyPr/>
                    <a:lstStyle/>
                    <a:p>
                      <a:pPr algn="ctr"/>
                      <a:r>
                        <a:rPr lang="en-US" sz="2400" b="1" dirty="0"/>
                        <a:t>WHAT</a:t>
                      </a:r>
                    </a:p>
                    <a:p>
                      <a:pPr algn="ctr"/>
                      <a:r>
                        <a:rPr lang="en-US" sz="2400" dirty="0"/>
                        <a:t>- Enable government officials to take extra measures to protect the public</a:t>
                      </a:r>
                    </a:p>
                    <a:p>
                      <a:pPr algn="ctr"/>
                      <a:r>
                        <a:rPr lang="en-US" sz="2400" dirty="0"/>
                        <a:t>- Trigger anti-price gouging laws</a:t>
                      </a:r>
                    </a:p>
                    <a:p>
                      <a:pPr algn="ctr"/>
                      <a:r>
                        <a:rPr lang="en-US" sz="2400" dirty="0"/>
                        <a:t>- Seek state or federal funding aid for disaster response if it is warranted</a:t>
                      </a:r>
                    </a:p>
                  </a:txBody>
                  <a:tcPr/>
                </a:tc>
                <a:tc>
                  <a:txBody>
                    <a:bodyPr/>
                    <a:lstStyle/>
                    <a:p>
                      <a:pPr algn="ctr"/>
                      <a:r>
                        <a:rPr lang="en-US" sz="2400" b="1"/>
                        <a:t>WHAT</a:t>
                      </a:r>
                    </a:p>
                    <a:p>
                      <a:pPr algn="ctr"/>
                      <a:r>
                        <a:rPr lang="en-US" sz="2400" b="0" i="0" kern="1200">
                          <a:solidFill>
                            <a:schemeClr val="dk1"/>
                          </a:solidFill>
                          <a:effectLst/>
                          <a:latin typeface="+mn-lt"/>
                          <a:ea typeface="+mn-ea"/>
                          <a:cs typeface="+mn-cs"/>
                        </a:rPr>
                        <a:t>- Supplement State and local or Indian tribal government efforts in providing emergency services, such as the protection of lives, property, public health, and safety, or to lessen or avert the threat of a catastrophe in any part of the United States</a:t>
                      </a:r>
                    </a:p>
                    <a:p>
                      <a:pPr marL="342900" indent="-342900" algn="ctr">
                        <a:buFontTx/>
                        <a:buChar char="-"/>
                      </a:pPr>
                      <a:r>
                        <a:rPr lang="en-US" sz="2400" b="0" i="0" kern="1200">
                          <a:solidFill>
                            <a:schemeClr val="dk1"/>
                          </a:solidFill>
                          <a:effectLst/>
                          <a:latin typeface="+mn-lt"/>
                          <a:ea typeface="+mn-ea"/>
                          <a:cs typeface="+mn-cs"/>
                        </a:rPr>
                        <a:t>The total amount of assistance provided for in a single emergency may </a:t>
                      </a:r>
                      <a:r>
                        <a:rPr lang="en-US" sz="2400" b="0" i="0" u="sng" kern="1200">
                          <a:solidFill>
                            <a:schemeClr val="dk1"/>
                          </a:solidFill>
                          <a:effectLst/>
                          <a:latin typeface="+mn-lt"/>
                          <a:ea typeface="+mn-ea"/>
                          <a:cs typeface="+mn-cs"/>
                        </a:rPr>
                        <a:t>not exceed $5 million</a:t>
                      </a:r>
                    </a:p>
                    <a:p>
                      <a:pPr marL="342900" indent="-342900" algn="ctr">
                        <a:buFontTx/>
                        <a:buChar char="-"/>
                      </a:pPr>
                      <a:r>
                        <a:rPr lang="en-US" sz="2000" b="0" i="0" kern="1200">
                          <a:solidFill>
                            <a:schemeClr val="dk1"/>
                          </a:solidFill>
                          <a:effectLst/>
                          <a:latin typeface="+mn-lt"/>
                          <a:ea typeface="+mn-ea"/>
                          <a:cs typeface="+mn-cs"/>
                        </a:rPr>
                        <a:t>Public Assistance, Individual Assistance (rare), Hazard Mitigation Grant Program</a:t>
                      </a:r>
                      <a:endParaRPr lang="en-US" sz="2000" dirty="0"/>
                    </a:p>
                  </a:txBody>
                  <a:tcPr/>
                </a:tc>
                <a:extLst>
                  <a:ext uri="{0D108BD9-81ED-4DB2-BD59-A6C34878D82A}">
                    <a16:rowId xmlns:a16="http://schemas.microsoft.com/office/drawing/2014/main" val="1263950282"/>
                  </a:ext>
                </a:extLst>
              </a:tr>
            </a:tbl>
          </a:graphicData>
        </a:graphic>
      </p:graphicFrame>
    </p:spTree>
    <p:extLst>
      <p:ext uri="{BB962C8B-B14F-4D97-AF65-F5344CB8AC3E}">
        <p14:creationId xmlns:p14="http://schemas.microsoft.com/office/powerpoint/2010/main" val="3287286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BA228-B56E-6658-AD38-985E934C2B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9025A97-8CF5-72D0-C27E-75B451A72D8A}"/>
              </a:ext>
            </a:extLst>
          </p:cNvPr>
          <p:cNvSpPr txBox="1"/>
          <p:nvPr/>
        </p:nvSpPr>
        <p:spPr>
          <a:xfrm>
            <a:off x="538037" y="1136206"/>
            <a:ext cx="16987964" cy="8956298"/>
          </a:xfrm>
          <a:prstGeom prst="rect">
            <a:avLst/>
          </a:prstGeom>
          <a:noFill/>
        </p:spPr>
        <p:txBody>
          <a:bodyPr wrap="square" lIns="91440" tIns="45720" rIns="91440" bIns="45720" rtlCol="0" anchor="t">
            <a:spAutoFit/>
          </a:bodyPr>
          <a:lstStyle/>
          <a:p>
            <a:endParaRPr lang="en-US" sz="4800" dirty="0"/>
          </a:p>
          <a:p>
            <a:r>
              <a:rPr lang="en-US" sz="4800" dirty="0"/>
              <a:t>2) “Natural catastrophe” occurs</a:t>
            </a:r>
          </a:p>
          <a:p>
            <a:r>
              <a:rPr lang="en-US" sz="4800" dirty="0"/>
              <a:t> </a:t>
            </a:r>
            <a:endParaRPr lang="en-US" sz="4800" dirty="0">
              <a:ea typeface="Calibri"/>
              <a:cs typeface="Calibri"/>
            </a:endParaRPr>
          </a:p>
          <a:p>
            <a:r>
              <a:rPr lang="en-US" sz="4800" dirty="0"/>
              <a:t>3) If more money and manpower is needed than State’s capacity, State contacts their FEMA Regional Office and requests a joint Federal/State Preliminary Damage Assessment (PDA). Local government representatives ideally included as well. </a:t>
            </a:r>
          </a:p>
          <a:p>
            <a:endParaRPr lang="en-US" sz="4800" dirty="0">
              <a:ea typeface="Calibri"/>
              <a:cs typeface="Calibri"/>
            </a:endParaRPr>
          </a:p>
          <a:p>
            <a:r>
              <a:rPr lang="en-US" sz="4800" dirty="0">
                <a:ea typeface="Calibri"/>
                <a:cs typeface="Calibri"/>
              </a:rPr>
              <a:t>PDA of impacted area will determine: </a:t>
            </a:r>
          </a:p>
          <a:p>
            <a:r>
              <a:rPr lang="en-US" sz="4800" dirty="0">
                <a:ea typeface="Calibri"/>
                <a:cs typeface="Calibri"/>
              </a:rPr>
              <a:t>	(</a:t>
            </a:r>
            <a:r>
              <a:rPr lang="en-US" sz="4800" dirty="0" err="1">
                <a:ea typeface="Calibri"/>
                <a:cs typeface="Calibri"/>
              </a:rPr>
              <a:t>i</a:t>
            </a:r>
            <a:r>
              <a:rPr lang="en-US" sz="4800" dirty="0">
                <a:ea typeface="Calibri"/>
                <a:cs typeface="Calibri"/>
              </a:rPr>
              <a:t>) The extent of the disaster</a:t>
            </a:r>
          </a:p>
          <a:p>
            <a:r>
              <a:rPr lang="en-US" sz="4800" dirty="0">
                <a:ea typeface="Calibri"/>
                <a:cs typeface="Calibri"/>
              </a:rPr>
              <a:t>	(ii) Its impact on individuals and public facilities</a:t>
            </a:r>
          </a:p>
          <a:p>
            <a:r>
              <a:rPr lang="en-US" sz="4800" dirty="0">
                <a:ea typeface="Calibri"/>
                <a:cs typeface="Calibri"/>
              </a:rPr>
              <a:t>	(iii) The types of federal assistance that may be needed</a:t>
            </a:r>
          </a:p>
        </p:txBody>
      </p:sp>
      <p:sp>
        <p:nvSpPr>
          <p:cNvPr id="2" name="TextBox 1">
            <a:extLst>
              <a:ext uri="{FF2B5EF4-FFF2-40B4-BE49-F238E27FC236}">
                <a16:creationId xmlns:a16="http://schemas.microsoft.com/office/drawing/2014/main" id="{5A8B0D0F-60FB-733E-CD9D-A6E4E935BECC}"/>
              </a:ext>
            </a:extLst>
          </p:cNvPr>
          <p:cNvSpPr txBox="1"/>
          <p:nvPr/>
        </p:nvSpPr>
        <p:spPr>
          <a:xfrm>
            <a:off x="1025071" y="194496"/>
            <a:ext cx="1623785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ea typeface="Calibri"/>
                <a:cs typeface="Calibri"/>
              </a:rPr>
              <a:t>The Major Disaster Declaration Process</a:t>
            </a:r>
            <a:endParaRPr lang="en-US" sz="6000" b="1" dirty="0"/>
          </a:p>
        </p:txBody>
      </p:sp>
    </p:spTree>
    <p:extLst>
      <p:ext uri="{BB962C8B-B14F-4D97-AF65-F5344CB8AC3E}">
        <p14:creationId xmlns:p14="http://schemas.microsoft.com/office/powerpoint/2010/main" val="538243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0EF4-BEE0-BAAD-90F0-6438EE2FB6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6945D80-BA1A-65C2-040C-202EBB8F4599}"/>
              </a:ext>
            </a:extLst>
          </p:cNvPr>
          <p:cNvSpPr txBox="1"/>
          <p:nvPr/>
        </p:nvSpPr>
        <p:spPr>
          <a:xfrm>
            <a:off x="535213" y="1576923"/>
            <a:ext cx="16987964" cy="7478970"/>
          </a:xfrm>
          <a:prstGeom prst="rect">
            <a:avLst/>
          </a:prstGeom>
          <a:noFill/>
        </p:spPr>
        <p:txBody>
          <a:bodyPr wrap="square" lIns="91440" tIns="45720" rIns="91440" bIns="45720" rtlCol="0" anchor="t">
            <a:spAutoFit/>
          </a:bodyPr>
          <a:lstStyle/>
          <a:p>
            <a:endParaRPr lang="en-US" sz="4800" dirty="0"/>
          </a:p>
          <a:p>
            <a:r>
              <a:rPr lang="en-US" sz="4800" dirty="0"/>
              <a:t>4) After PDA completed and State </a:t>
            </a:r>
            <a:r>
              <a:rPr lang="en-US" sz="4800" b="0" i="0" dirty="0">
                <a:solidFill>
                  <a:srgbClr val="1B1B1B"/>
                </a:solidFill>
                <a:effectLst/>
                <a:latin typeface="Source Sans Pro" panose="020B0503030403020204" pitchFamily="34" charset="0"/>
              </a:rPr>
              <a:t>determines that the damage exceeds their resources, the State submits a declaration request to the President through their FEMA Regional Office within 30 days of the incident.  </a:t>
            </a:r>
          </a:p>
          <a:p>
            <a:endParaRPr lang="en-US" sz="4800" dirty="0">
              <a:solidFill>
                <a:srgbClr val="1B1B1B"/>
              </a:solidFill>
              <a:latin typeface="Source Sans Pro" panose="020B0503030403020204" pitchFamily="34" charset="0"/>
            </a:endParaRPr>
          </a:p>
          <a:p>
            <a:r>
              <a:rPr lang="en-US" sz="4800" b="0" i="0" dirty="0">
                <a:solidFill>
                  <a:srgbClr val="1B1B1B"/>
                </a:solidFill>
                <a:effectLst/>
                <a:latin typeface="Source Sans Pro" panose="020B0503030403020204" pitchFamily="34" charset="0"/>
              </a:rPr>
              <a:t>5) </a:t>
            </a:r>
            <a:r>
              <a:rPr lang="en-US" sz="4800" dirty="0"/>
              <a:t>President issues a </a:t>
            </a:r>
            <a:r>
              <a:rPr lang="en-US" sz="4800" b="1" dirty="0"/>
              <a:t>Major Disaster Declaration </a:t>
            </a:r>
            <a:r>
              <a:rPr lang="en-US" sz="4800" dirty="0"/>
              <a:t>for </a:t>
            </a:r>
            <a:r>
              <a:rPr lang="en-US" sz="4800" i="0" dirty="0">
                <a:solidFill>
                  <a:srgbClr val="1B1B1B"/>
                </a:solidFill>
                <a:effectLst/>
                <a:latin typeface="Source Sans Pro" panose="020B0503030403020204" pitchFamily="34" charset="0"/>
              </a:rPr>
              <a:t>any natural event that the President determines has caused damage of such severity that it is beyond the combined capabilities of state and local governments to respond.</a:t>
            </a:r>
            <a:endParaRPr lang="en-US" sz="4800" dirty="0"/>
          </a:p>
        </p:txBody>
      </p:sp>
      <p:sp>
        <p:nvSpPr>
          <p:cNvPr id="4" name="TextBox 3">
            <a:extLst>
              <a:ext uri="{FF2B5EF4-FFF2-40B4-BE49-F238E27FC236}">
                <a16:creationId xmlns:a16="http://schemas.microsoft.com/office/drawing/2014/main" id="{24AFC87B-D127-192B-232A-5BDB9D5DBF1A}"/>
              </a:ext>
            </a:extLst>
          </p:cNvPr>
          <p:cNvSpPr txBox="1"/>
          <p:nvPr/>
        </p:nvSpPr>
        <p:spPr>
          <a:xfrm>
            <a:off x="1025071" y="561260"/>
            <a:ext cx="1623785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ea typeface="Calibri"/>
                <a:cs typeface="Calibri"/>
              </a:rPr>
              <a:t>The Major Disaster Declaration Process</a:t>
            </a:r>
            <a:endParaRPr lang="en-US" sz="6000" b="1" dirty="0"/>
          </a:p>
        </p:txBody>
      </p:sp>
    </p:spTree>
    <p:extLst>
      <p:ext uri="{BB962C8B-B14F-4D97-AF65-F5344CB8AC3E}">
        <p14:creationId xmlns:p14="http://schemas.microsoft.com/office/powerpoint/2010/main" val="4062563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3f60d1b-4de5-484d-8f27-2c63838038c9">
      <Terms xmlns="http://schemas.microsoft.com/office/infopath/2007/PartnerControls"/>
    </lcf76f155ced4ddcb4097134ff3c332f>
    <TaxCatchAll xmlns="f9550d2d-d04a-440f-ac5d-a6e748cc756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A56055FEB38945A6900E1C5A6D6636" ma:contentTypeVersion="13" ma:contentTypeDescription="Create a new document." ma:contentTypeScope="" ma:versionID="c905cb492eade3f1168b28ddffe9573d">
  <xsd:schema xmlns:xsd="http://www.w3.org/2001/XMLSchema" xmlns:xs="http://www.w3.org/2001/XMLSchema" xmlns:p="http://schemas.microsoft.com/office/2006/metadata/properties" xmlns:ns2="c3f60d1b-4de5-484d-8f27-2c63838038c9" xmlns:ns3="f9550d2d-d04a-440f-ac5d-a6e748cc7561" targetNamespace="http://schemas.microsoft.com/office/2006/metadata/properties" ma:root="true" ma:fieldsID="05a9c6d11674f617492a6a99c1852462" ns2:_="" ns3:_="">
    <xsd:import namespace="c3f60d1b-4de5-484d-8f27-2c63838038c9"/>
    <xsd:import namespace="f9550d2d-d04a-440f-ac5d-a6e748cc756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f60d1b-4de5-484d-8f27-2c63838038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3c2c3f6-e1e3-4361-a031-e5e084a5cb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550d2d-d04a-440f-ac5d-a6e748cc756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d602fd0-050c-4f6c-9cc8-fd4eb5842aa1}" ma:internalName="TaxCatchAll" ma:showField="CatchAllData" ma:web="f9550d2d-d04a-440f-ac5d-a6e748cc75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BE5D6D-834C-49F6-8093-10F5DDE8BEBE}">
  <ds:schemaRefs>
    <ds:schemaRef ds:uri="f9550d2d-d04a-440f-ac5d-a6e748cc7561"/>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c3f60d1b-4de5-484d-8f27-2c63838038c9"/>
    <ds:schemaRef ds:uri="http://purl.org/dc/terms/"/>
  </ds:schemaRefs>
</ds:datastoreItem>
</file>

<file path=customXml/itemProps2.xml><?xml version="1.0" encoding="utf-8"?>
<ds:datastoreItem xmlns:ds="http://schemas.openxmlformats.org/officeDocument/2006/customXml" ds:itemID="{EA989C74-909F-4068-A8DA-E6BD59CDD302}">
  <ds:schemaRefs>
    <ds:schemaRef ds:uri="http://schemas.microsoft.com/sharepoint/v3/contenttype/forms"/>
  </ds:schemaRefs>
</ds:datastoreItem>
</file>

<file path=customXml/itemProps3.xml><?xml version="1.0" encoding="utf-8"?>
<ds:datastoreItem xmlns:ds="http://schemas.openxmlformats.org/officeDocument/2006/customXml" ds:itemID="{27FC1A51-1FBD-403F-87DD-8A50784E6F7D}">
  <ds:schemaRefs>
    <ds:schemaRef ds:uri="c3f60d1b-4de5-484d-8f27-2c63838038c9"/>
    <ds:schemaRef ds:uri="f9550d2d-d04a-440f-ac5d-a6e748cc75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1763</TotalTime>
  <Words>2081</Words>
  <Application>Microsoft Office PowerPoint</Application>
  <PresentationFormat>Custom</PresentationFormat>
  <Paragraphs>240</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Wingdings</vt:lpstr>
      <vt:lpstr>Arial,Sans-Serif</vt:lpstr>
      <vt:lpstr>Canva Sans Bold</vt:lpstr>
      <vt:lpstr>Arial</vt:lpstr>
      <vt:lpstr>Canva Sans</vt:lpstr>
      <vt:lpstr>Calibri</vt:lpstr>
      <vt:lpstr>Source Sans Pro</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101</dc:title>
  <dc:creator>Erica Fields</dc:creator>
  <cp:lastModifiedBy>Whitney Bailey</cp:lastModifiedBy>
  <cp:revision>517</cp:revision>
  <dcterms:created xsi:type="dcterms:W3CDTF">2006-08-16T00:00:00Z</dcterms:created>
  <dcterms:modified xsi:type="dcterms:W3CDTF">2025-04-04T14:13:03Z</dcterms:modified>
  <dc:identifier>DAGgr8PN3MM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0x01010094A56055FEB38945A6900E1C5A6D6636</vt:lpwstr>
  </property>
  <property fmtid="{D5CDD505-2E9C-101B-9397-08002B2CF9AE}" pid="3" name="MediaServiceImageTags">
    <vt:lpwstr/>
  </property>
</Properties>
</file>